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6" r:id="rId2"/>
    <p:sldId id="264" r:id="rId3"/>
    <p:sldId id="257" r:id="rId4"/>
    <p:sldId id="284" r:id="rId5"/>
    <p:sldId id="258" r:id="rId6"/>
    <p:sldId id="351" r:id="rId7"/>
    <p:sldId id="354" r:id="rId8"/>
    <p:sldId id="265" r:id="rId9"/>
    <p:sldId id="357" r:id="rId10"/>
    <p:sldId id="356" r:id="rId11"/>
    <p:sldId id="358" r:id="rId12"/>
    <p:sldId id="260" r:id="rId13"/>
    <p:sldId id="263" r:id="rId14"/>
    <p:sldId id="314" r:id="rId15"/>
    <p:sldId id="275" r:id="rId16"/>
    <p:sldId id="274" r:id="rId17"/>
    <p:sldId id="261" r:id="rId18"/>
    <p:sldId id="266" r:id="rId19"/>
    <p:sldId id="262" r:id="rId20"/>
    <p:sldId id="315" r:id="rId21"/>
    <p:sldId id="316" r:id="rId22"/>
    <p:sldId id="317" r:id="rId23"/>
    <p:sldId id="319" r:id="rId24"/>
    <p:sldId id="267" r:id="rId25"/>
    <p:sldId id="321" r:id="rId26"/>
    <p:sldId id="322" r:id="rId27"/>
    <p:sldId id="320" r:id="rId28"/>
    <p:sldId id="278" r:id="rId29"/>
    <p:sldId id="280" r:id="rId30"/>
    <p:sldId id="323" r:id="rId31"/>
    <p:sldId id="281" r:id="rId32"/>
    <p:sldId id="334" r:id="rId33"/>
    <p:sldId id="324" r:id="rId34"/>
    <p:sldId id="282" r:id="rId35"/>
    <p:sldId id="283" r:id="rId36"/>
    <p:sldId id="269" r:id="rId37"/>
    <p:sldId id="296" r:id="rId38"/>
    <p:sldId id="329" r:id="rId39"/>
    <p:sldId id="360" r:id="rId40"/>
    <p:sldId id="363" r:id="rId41"/>
    <p:sldId id="361" r:id="rId42"/>
    <p:sldId id="362" r:id="rId43"/>
    <p:sldId id="285" r:id="rId44"/>
    <p:sldId id="299" r:id="rId45"/>
    <p:sldId id="298" r:id="rId46"/>
    <p:sldId id="365" r:id="rId47"/>
    <p:sldId id="364" r:id="rId48"/>
    <p:sldId id="366" r:id="rId49"/>
    <p:sldId id="301" r:id="rId50"/>
    <p:sldId id="302" r:id="rId51"/>
    <p:sldId id="369" r:id="rId52"/>
    <p:sldId id="294" r:id="rId53"/>
    <p:sldId id="286" r:id="rId54"/>
    <p:sldId id="333" r:id="rId55"/>
    <p:sldId id="335" r:id="rId56"/>
    <p:sldId id="336" r:id="rId57"/>
    <p:sldId id="291" r:id="rId58"/>
    <p:sldId id="337" r:id="rId59"/>
    <p:sldId id="368" r:id="rId60"/>
    <p:sldId id="303" r:id="rId61"/>
    <p:sldId id="293" r:id="rId62"/>
    <p:sldId id="292" r:id="rId63"/>
    <p:sldId id="305" r:id="rId64"/>
    <p:sldId id="338" r:id="rId65"/>
    <p:sldId id="307" r:id="rId66"/>
    <p:sldId id="306" r:id="rId67"/>
    <p:sldId id="339" r:id="rId68"/>
    <p:sldId id="308" r:id="rId69"/>
    <p:sldId id="340" r:id="rId70"/>
    <p:sldId id="309" r:id="rId71"/>
    <p:sldId id="288" r:id="rId72"/>
    <p:sldId id="341" r:id="rId73"/>
    <p:sldId id="342" r:id="rId74"/>
    <p:sldId id="310" r:id="rId75"/>
    <p:sldId id="344" r:id="rId76"/>
    <p:sldId id="343" r:id="rId77"/>
    <p:sldId id="304" r:id="rId78"/>
    <p:sldId id="345" r:id="rId79"/>
    <p:sldId id="311" r:id="rId80"/>
    <p:sldId id="272" r:id="rId81"/>
    <p:sldId id="346" r:id="rId82"/>
    <p:sldId id="295" r:id="rId83"/>
    <p:sldId id="347" r:id="rId84"/>
    <p:sldId id="348" r:id="rId85"/>
    <p:sldId id="312" r:id="rId86"/>
    <p:sldId id="349" r:id="rId87"/>
    <p:sldId id="350" r:id="rId88"/>
    <p:sldId id="367" r:id="rId89"/>
    <p:sldId id="313" r:id="rId90"/>
    <p:sldId id="273" r:id="rId9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64"/>
            <p14:sldId id="257"/>
          </p14:sldIdLst>
        </p14:section>
        <p14:section name="Syllabus" id="{2EA3EE72-99E7-48A3-BA5E-4E79F42FB1E1}">
          <p14:sldIdLst>
            <p14:sldId id="284"/>
            <p14:sldId id="258"/>
            <p14:sldId id="351"/>
            <p14:sldId id="354"/>
            <p14:sldId id="265"/>
            <p14:sldId id="357"/>
            <p14:sldId id="356"/>
            <p14:sldId id="358"/>
          </p14:sldIdLst>
        </p14:section>
        <p14:section name="1. What is programming?" id="{4C93546C-6ADF-4058-8221-ACA142E801C1}">
          <p14:sldIdLst>
            <p14:sldId id="260"/>
            <p14:sldId id="263"/>
            <p14:sldId id="314"/>
            <p14:sldId id="275"/>
            <p14:sldId id="274"/>
            <p14:sldId id="261"/>
            <p14:sldId id="266"/>
          </p14:sldIdLst>
        </p14:section>
        <p14:section name="2. A quick history of programming" id="{B6FAE6C2-927E-4E2C-9577-45F8F5C3AD8B}">
          <p14:sldIdLst>
            <p14:sldId id="262"/>
            <p14:sldId id="315"/>
            <p14:sldId id="316"/>
            <p14:sldId id="317"/>
            <p14:sldId id="319"/>
          </p14:sldIdLst>
        </p14:section>
        <p14:section name="3. Architecture of a computer" id="{AEE1A3CA-21DE-4146-991E-97CA084E06A5}">
          <p14:sldIdLst>
            <p14:sldId id="267"/>
            <p14:sldId id="321"/>
            <p14:sldId id="322"/>
            <p14:sldId id="320"/>
            <p14:sldId id="278"/>
            <p14:sldId id="280"/>
            <p14:sldId id="323"/>
            <p14:sldId id="281"/>
          </p14:sldIdLst>
        </p14:section>
        <p14:section name="4. Programming languages" id="{EC1C4256-3B13-48C0-A1E0-605CAD6C3386}">
          <p14:sldIdLst>
            <p14:sldId id="334"/>
            <p14:sldId id="324"/>
            <p14:sldId id="282"/>
            <p14:sldId id="283"/>
          </p14:sldIdLst>
        </p14:section>
        <p14:section name="5. Why learn Python?" id="{E1CE6507-A679-4435-8757-0C14B0BC85AB}">
          <p14:sldIdLst>
            <p14:sldId id="269"/>
            <p14:sldId id="296"/>
            <p14:sldId id="329"/>
          </p14:sldIdLst>
        </p14:section>
        <p14:section name="6. Installing Python, packages and other necessary stuff" id="{6D446F2B-34FF-4397-851E-33A2E148802C}">
          <p14:sldIdLst>
            <p14:sldId id="360"/>
            <p14:sldId id="363"/>
            <p14:sldId id="361"/>
            <p14:sldId id="362"/>
            <p14:sldId id="285"/>
            <p14:sldId id="299"/>
            <p14:sldId id="298"/>
          </p14:sldIdLst>
        </p14:section>
        <p14:section name="7. Test run of Python" id="{4F7FA734-22CB-4CDF-9429-509E18597D65}">
          <p14:sldIdLst>
            <p14:sldId id="365"/>
            <p14:sldId id="364"/>
            <p14:sldId id="366"/>
            <p14:sldId id="301"/>
            <p14:sldId id="302"/>
            <p14:sldId id="369"/>
          </p14:sldIdLst>
        </p14:section>
        <p14:section name="8. Our first program" id="{BB0A2CAC-FD4F-40A2-8E58-6E993858E241}">
          <p14:sldIdLst>
            <p14:sldId id="294"/>
            <p14:sldId id="286"/>
            <p14:sldId id="333"/>
            <p14:sldId id="335"/>
            <p14:sldId id="336"/>
            <p14:sldId id="291"/>
            <p14:sldId id="337"/>
            <p14:sldId id="368"/>
            <p14:sldId id="303"/>
            <p14:sldId id="293"/>
            <p14:sldId id="292"/>
          </p14:sldIdLst>
        </p14:section>
        <p14:section name="9. Running from a .py file" id="{CB7E7F6A-5ADF-4C84-9E41-1A3CD130D623}">
          <p14:sldIdLst>
            <p14:sldId id="305"/>
            <p14:sldId id="338"/>
            <p14:sldId id="307"/>
            <p14:sldId id="306"/>
            <p14:sldId id="339"/>
            <p14:sldId id="308"/>
            <p14:sldId id="340"/>
            <p14:sldId id="309"/>
          </p14:sldIdLst>
        </p14:section>
        <p14:section name="10. Running in an IDE" id="{276926D1-4CAB-4E3C-B238-F9ACD6ABB92D}">
          <p14:sldIdLst>
            <p14:sldId id="288"/>
            <p14:sldId id="341"/>
            <p14:sldId id="342"/>
            <p14:sldId id="310"/>
            <p14:sldId id="344"/>
            <p14:sldId id="343"/>
            <p14:sldId id="304"/>
            <p14:sldId id="345"/>
            <p14:sldId id="311"/>
          </p14:sldIdLst>
        </p14:section>
        <p14:section name="11. Our second program" id="{8C8498C3-BCD1-46D7-A034-255B6DBDB202}">
          <p14:sldIdLst>
            <p14:sldId id="272"/>
            <p14:sldId id="346"/>
            <p14:sldId id="295"/>
            <p14:sldId id="347"/>
            <p14:sldId id="348"/>
            <p14:sldId id="312"/>
            <p14:sldId id="349"/>
            <p14:sldId id="350"/>
            <p14:sldId id="367"/>
            <p14:sldId id="313"/>
          </p14:sldIdLst>
        </p14:section>
        <p14:section name="Conclusion" id="{8FC5B4E0-8B82-44CE-8E2E-949C5DB81C7E}">
          <p14:sldIdLst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B6669A-6768-4D10-B2EC-D4F7D3C56288}" v="2" dt="2023-08-08T06:46:42.5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12B6669A-6768-4D10-B2EC-D4F7D3C56288}"/>
    <pc:docChg chg="custSel mod addSld delSld modSld modSection">
      <pc:chgData name="Matthieu De Mari" userId="dfb708c9-d8dc-439f-9a3b-c772bf4a311c" providerId="ADAL" clId="{12B6669A-6768-4D10-B2EC-D4F7D3C56288}" dt="2023-08-08T06:47:36.805" v="118" actId="1076"/>
      <pc:docMkLst>
        <pc:docMk/>
      </pc:docMkLst>
      <pc:sldChg chg="modSp mod">
        <pc:chgData name="Matthieu De Mari" userId="dfb708c9-d8dc-439f-9a3b-c772bf4a311c" providerId="ADAL" clId="{12B6669A-6768-4D10-B2EC-D4F7D3C56288}" dt="2023-07-10T07:13:06.843" v="10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12B6669A-6768-4D10-B2EC-D4F7D3C56288}" dt="2023-07-10T07:13:06.843" v="10" actId="20577"/>
          <ac:spMkLst>
            <pc:docMk/>
            <pc:sldMk cId="3314370689" sldId="256"/>
            <ac:spMk id="2" creationId="{D1A4800C-4604-46C3-8534-E496416410D8}"/>
          </ac:spMkLst>
        </pc:spChg>
      </pc:sldChg>
      <pc:sldChg chg="modSp mod">
        <pc:chgData name="Matthieu De Mari" userId="dfb708c9-d8dc-439f-9a3b-c772bf4a311c" providerId="ADAL" clId="{12B6669A-6768-4D10-B2EC-D4F7D3C56288}" dt="2023-07-10T07:20:27.747" v="40" actId="20577"/>
        <pc:sldMkLst>
          <pc:docMk/>
          <pc:sldMk cId="3338565690" sldId="264"/>
        </pc:sldMkLst>
        <pc:spChg chg="mod">
          <ac:chgData name="Matthieu De Mari" userId="dfb708c9-d8dc-439f-9a3b-c772bf4a311c" providerId="ADAL" clId="{12B6669A-6768-4D10-B2EC-D4F7D3C56288}" dt="2023-07-10T07:20:27.747" v="40" actId="20577"/>
          <ac:spMkLst>
            <pc:docMk/>
            <pc:sldMk cId="3338565690" sldId="264"/>
            <ac:spMk id="13" creationId="{100642B6-C432-4551-A081-D2685D9CE257}"/>
          </ac:spMkLst>
        </pc:spChg>
      </pc:sldChg>
      <pc:sldChg chg="del">
        <pc:chgData name="Matthieu De Mari" userId="dfb708c9-d8dc-439f-9a3b-c772bf4a311c" providerId="ADAL" clId="{12B6669A-6768-4D10-B2EC-D4F7D3C56288}" dt="2023-08-08T06:46:01.803" v="59" actId="47"/>
        <pc:sldMkLst>
          <pc:docMk/>
          <pc:sldMk cId="591078004" sldId="289"/>
        </pc:sldMkLst>
      </pc:sldChg>
      <pc:sldChg chg="del">
        <pc:chgData name="Matthieu De Mari" userId="dfb708c9-d8dc-439f-9a3b-c772bf4a311c" providerId="ADAL" clId="{12B6669A-6768-4D10-B2EC-D4F7D3C56288}" dt="2023-08-08T06:46:03.624" v="61" actId="47"/>
        <pc:sldMkLst>
          <pc:docMk/>
          <pc:sldMk cId="2068649017" sldId="331"/>
        </pc:sldMkLst>
      </pc:sldChg>
      <pc:sldChg chg="modSp del mod">
        <pc:chgData name="Matthieu De Mari" userId="dfb708c9-d8dc-439f-9a3b-c772bf4a311c" providerId="ADAL" clId="{12B6669A-6768-4D10-B2EC-D4F7D3C56288}" dt="2023-08-08T06:46:02.714" v="60" actId="47"/>
        <pc:sldMkLst>
          <pc:docMk/>
          <pc:sldMk cId="2335200350" sldId="332"/>
        </pc:sldMkLst>
        <pc:spChg chg="mod">
          <ac:chgData name="Matthieu De Mari" userId="dfb708c9-d8dc-439f-9a3b-c772bf4a311c" providerId="ADAL" clId="{12B6669A-6768-4D10-B2EC-D4F7D3C56288}" dt="2023-08-08T06:45:43.413" v="57" actId="20577"/>
          <ac:spMkLst>
            <pc:docMk/>
            <pc:sldMk cId="2335200350" sldId="332"/>
            <ac:spMk id="4" creationId="{2723C3F4-EA1C-4D70-BA3A-D9D12CB3413E}"/>
          </ac:spMkLst>
        </pc:spChg>
      </pc:sldChg>
      <pc:sldChg chg="addSp delSp modSp mod">
        <pc:chgData name="Matthieu De Mari" userId="dfb708c9-d8dc-439f-9a3b-c772bf4a311c" providerId="ADAL" clId="{12B6669A-6768-4D10-B2EC-D4F7D3C56288}" dt="2023-07-10T09:25:57.265" v="42"/>
        <pc:sldMkLst>
          <pc:docMk/>
          <pc:sldMk cId="2941331067" sldId="336"/>
        </pc:sldMkLst>
        <pc:picChg chg="add mod">
          <ac:chgData name="Matthieu De Mari" userId="dfb708c9-d8dc-439f-9a3b-c772bf4a311c" providerId="ADAL" clId="{12B6669A-6768-4D10-B2EC-D4F7D3C56288}" dt="2023-07-10T09:25:57.265" v="42"/>
          <ac:picMkLst>
            <pc:docMk/>
            <pc:sldMk cId="2941331067" sldId="336"/>
            <ac:picMk id="3" creationId="{7C62CAA0-5EC6-0780-F8CC-0A42DD167D53}"/>
          </ac:picMkLst>
        </pc:picChg>
        <pc:picChg chg="del">
          <ac:chgData name="Matthieu De Mari" userId="dfb708c9-d8dc-439f-9a3b-c772bf4a311c" providerId="ADAL" clId="{12B6669A-6768-4D10-B2EC-D4F7D3C56288}" dt="2023-07-10T09:25:56.894" v="41" actId="478"/>
          <ac:picMkLst>
            <pc:docMk/>
            <pc:sldMk cId="2941331067" sldId="336"/>
            <ac:picMk id="6" creationId="{6F992CE5-2C6E-0B9B-B936-E02D6766168D}"/>
          </ac:picMkLst>
        </pc:picChg>
      </pc:sldChg>
      <pc:sldChg chg="modSp mod">
        <pc:chgData name="Matthieu De Mari" userId="dfb708c9-d8dc-439f-9a3b-c772bf4a311c" providerId="ADAL" clId="{12B6669A-6768-4D10-B2EC-D4F7D3C56288}" dt="2023-07-10T04:47:55.806" v="8" actId="20577"/>
        <pc:sldMkLst>
          <pc:docMk/>
          <pc:sldMk cId="3218151579" sldId="360"/>
        </pc:sldMkLst>
        <pc:spChg chg="mod">
          <ac:chgData name="Matthieu De Mari" userId="dfb708c9-d8dc-439f-9a3b-c772bf4a311c" providerId="ADAL" clId="{12B6669A-6768-4D10-B2EC-D4F7D3C56288}" dt="2023-07-10T04:47:55.806" v="8" actId="20577"/>
          <ac:spMkLst>
            <pc:docMk/>
            <pc:sldMk cId="3218151579" sldId="360"/>
            <ac:spMk id="4" creationId="{656E428A-BDB7-4401-96D1-3FCEB78D014C}"/>
          </ac:spMkLst>
        </pc:spChg>
      </pc:sldChg>
      <pc:sldChg chg="addSp delSp modSp add mod">
        <pc:chgData name="Matthieu De Mari" userId="dfb708c9-d8dc-439f-9a3b-c772bf4a311c" providerId="ADAL" clId="{12B6669A-6768-4D10-B2EC-D4F7D3C56288}" dt="2023-08-08T06:47:36.805" v="118" actId="1076"/>
        <pc:sldMkLst>
          <pc:docMk/>
          <pc:sldMk cId="2395521414" sldId="369"/>
        </pc:sldMkLst>
        <pc:spChg chg="add mod">
          <ac:chgData name="Matthieu De Mari" userId="dfb708c9-d8dc-439f-9a3b-c772bf4a311c" providerId="ADAL" clId="{12B6669A-6768-4D10-B2EC-D4F7D3C56288}" dt="2023-08-08T06:46:51.492" v="115" actId="20577"/>
          <ac:spMkLst>
            <pc:docMk/>
            <pc:sldMk cId="2395521414" sldId="369"/>
            <ac:spMk id="3" creationId="{B2AA67BD-13C4-A0D1-79EF-6B37C0B4818E}"/>
          </ac:spMkLst>
        </pc:spChg>
        <pc:spChg chg="mod">
          <ac:chgData name="Matthieu De Mari" userId="dfb708c9-d8dc-439f-9a3b-c772bf4a311c" providerId="ADAL" clId="{12B6669A-6768-4D10-B2EC-D4F7D3C56288}" dt="2023-08-08T06:46:23.710" v="79" actId="20577"/>
          <ac:spMkLst>
            <pc:docMk/>
            <pc:sldMk cId="2395521414" sldId="369"/>
            <ac:spMk id="4" creationId="{2723C3F4-EA1C-4D70-BA3A-D9D12CB3413E}"/>
          </ac:spMkLst>
        </pc:spChg>
        <pc:spChg chg="mod">
          <ac:chgData name="Matthieu De Mari" userId="dfb708c9-d8dc-439f-9a3b-c772bf4a311c" providerId="ADAL" clId="{12B6669A-6768-4D10-B2EC-D4F7D3C56288}" dt="2023-08-08T06:46:33.930" v="105" actId="20577"/>
          <ac:spMkLst>
            <pc:docMk/>
            <pc:sldMk cId="2395521414" sldId="369"/>
            <ac:spMk id="7" creationId="{D50C8EB1-8A22-4702-8D9D-7D2EA2582EDC}"/>
          </ac:spMkLst>
        </pc:spChg>
        <pc:picChg chg="del">
          <ac:chgData name="Matthieu De Mari" userId="dfb708c9-d8dc-439f-9a3b-c772bf4a311c" providerId="ADAL" clId="{12B6669A-6768-4D10-B2EC-D4F7D3C56288}" dt="2023-08-08T06:46:54.200" v="116" actId="478"/>
          <ac:picMkLst>
            <pc:docMk/>
            <pc:sldMk cId="2395521414" sldId="369"/>
            <ac:picMk id="6" creationId="{E910747E-E6BF-4B09-90B7-9EF9DBAE3B48}"/>
          </ac:picMkLst>
        </pc:picChg>
        <pc:picChg chg="add mod">
          <ac:chgData name="Matthieu De Mari" userId="dfb708c9-d8dc-439f-9a3b-c772bf4a311c" providerId="ADAL" clId="{12B6669A-6768-4D10-B2EC-D4F7D3C56288}" dt="2023-08-08T06:47:36.805" v="118" actId="1076"/>
          <ac:picMkLst>
            <pc:docMk/>
            <pc:sldMk cId="2395521414" sldId="369"/>
            <ac:picMk id="8" creationId="{EC453FA0-26E6-BA9D-8E34-512DB2146486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4C520E-B2A5-49DC-9225-C972DF2190A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4066C34-DF53-43C7-85E2-51B0CA07675D}">
      <dgm:prSet phldrT="[Text]" custT="1"/>
      <dgm:spPr>
        <a:solidFill>
          <a:schemeClr val="accent3">
            <a:lumMod val="75000"/>
          </a:schemeClr>
        </a:solidFill>
        <a:ln w="76200">
          <a:solidFill>
            <a:schemeClr val="bg1"/>
          </a:solidFill>
        </a:ln>
      </dgm:spPr>
      <dgm:t>
        <a:bodyPr/>
        <a:lstStyle/>
        <a:p>
          <a:r>
            <a:rPr lang="en-US" sz="1600" b="0" dirty="0"/>
            <a:t>Raw ingredients</a:t>
          </a:r>
        </a:p>
      </dgm:t>
    </dgm:pt>
    <dgm:pt modelId="{A07DE638-A586-438C-9D84-84BCD31FD132}" type="parTrans" cxnId="{65B60681-F36F-4721-AF1C-425CBB0455D9}">
      <dgm:prSet/>
      <dgm:spPr/>
      <dgm:t>
        <a:bodyPr/>
        <a:lstStyle/>
        <a:p>
          <a:endParaRPr lang="en-US"/>
        </a:p>
      </dgm:t>
    </dgm:pt>
    <dgm:pt modelId="{33BC7A17-37FF-4CA6-B309-F66E443B5B25}" type="sibTrans" cxnId="{65B60681-F36F-4721-AF1C-425CBB0455D9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401A29CF-B18D-4586-9E7B-DEC4A38B4AD4}">
      <dgm:prSet phldrT="[Text]"/>
      <dgm:spPr>
        <a:ln>
          <a:solidFill>
            <a:schemeClr val="accent1"/>
          </a:solidFill>
        </a:ln>
      </dgm:spPr>
      <dgm:t>
        <a:bodyPr/>
        <a:lstStyle/>
        <a:p>
          <a:r>
            <a:rPr lang="en-US" b="1" dirty="0"/>
            <a:t>Recipe instructions</a:t>
          </a:r>
        </a:p>
      </dgm:t>
    </dgm:pt>
    <dgm:pt modelId="{3FF12CF3-EBB2-46A4-8BCB-7E93F52D074B}" type="parTrans" cxnId="{A7182933-FAAE-485E-83B8-FC83E6BFB1B3}">
      <dgm:prSet/>
      <dgm:spPr/>
      <dgm:t>
        <a:bodyPr/>
        <a:lstStyle/>
        <a:p>
          <a:endParaRPr lang="en-US"/>
        </a:p>
      </dgm:t>
    </dgm:pt>
    <dgm:pt modelId="{F8BA4411-9432-4FE6-AE77-CF060D91D75B}" type="sibTrans" cxnId="{A7182933-FAAE-485E-83B8-FC83E6BFB1B3}">
      <dgm:prSet/>
      <dgm:spPr>
        <a:solidFill>
          <a:schemeClr val="tx2"/>
        </a:solidFill>
      </dgm:spPr>
      <dgm:t>
        <a:bodyPr/>
        <a:lstStyle/>
        <a:p>
          <a:endParaRPr lang="en-US"/>
        </a:p>
      </dgm:t>
    </dgm:pt>
    <dgm:pt modelId="{0EA1F7C9-CC24-49F5-94FF-BDD3F08D4921}">
      <dgm:prSet phldrT="[Text]" custT="1"/>
      <dgm:spPr>
        <a:solidFill>
          <a:schemeClr val="accent3">
            <a:lumMod val="75000"/>
          </a:schemeClr>
        </a:solidFill>
        <a:ln w="76200">
          <a:solidFill>
            <a:schemeClr val="bg1"/>
          </a:solidFill>
        </a:ln>
      </dgm:spPr>
      <dgm:t>
        <a:bodyPr/>
        <a:lstStyle/>
        <a:p>
          <a:r>
            <a:rPr lang="en-US" sz="1600" dirty="0"/>
            <a:t>A nice dish as a result</a:t>
          </a:r>
        </a:p>
      </dgm:t>
    </dgm:pt>
    <dgm:pt modelId="{826B8786-3242-49A7-8135-62C1E9756FB7}" type="parTrans" cxnId="{32AB3686-6091-4FCE-85C5-BAB2EBCB160B}">
      <dgm:prSet/>
      <dgm:spPr/>
      <dgm:t>
        <a:bodyPr/>
        <a:lstStyle/>
        <a:p>
          <a:endParaRPr lang="en-US"/>
        </a:p>
      </dgm:t>
    </dgm:pt>
    <dgm:pt modelId="{4D5DD60C-D831-4E26-A73C-323D6CCEB061}" type="sibTrans" cxnId="{32AB3686-6091-4FCE-85C5-BAB2EBCB160B}">
      <dgm:prSet/>
      <dgm:spPr/>
      <dgm:t>
        <a:bodyPr/>
        <a:lstStyle/>
        <a:p>
          <a:endParaRPr lang="en-US"/>
        </a:p>
      </dgm:t>
    </dgm:pt>
    <dgm:pt modelId="{5205FA09-990F-480F-ADBC-954FB4ACCE1E}" type="pres">
      <dgm:prSet presAssocID="{594C520E-B2A5-49DC-9225-C972DF2190A5}" presName="Name0" presStyleCnt="0">
        <dgm:presLayoutVars>
          <dgm:dir/>
          <dgm:resizeHandles val="exact"/>
        </dgm:presLayoutVars>
      </dgm:prSet>
      <dgm:spPr/>
    </dgm:pt>
    <dgm:pt modelId="{9C8042B6-CF55-409A-91E2-53423E937EA4}" type="pres">
      <dgm:prSet presAssocID="{84066C34-DF53-43C7-85E2-51B0CA07675D}" presName="node" presStyleLbl="node1" presStyleIdx="0" presStyleCnt="3">
        <dgm:presLayoutVars>
          <dgm:bulletEnabled val="1"/>
        </dgm:presLayoutVars>
      </dgm:prSet>
      <dgm:spPr/>
    </dgm:pt>
    <dgm:pt modelId="{EC410B35-BEA5-42FF-B0E1-700908E78E3C}" type="pres">
      <dgm:prSet presAssocID="{33BC7A17-37FF-4CA6-B309-F66E443B5B25}" presName="sibTrans" presStyleLbl="sibTrans2D1" presStyleIdx="0" presStyleCnt="2"/>
      <dgm:spPr/>
    </dgm:pt>
    <dgm:pt modelId="{F36BF745-A538-434A-8E72-006DB5212D34}" type="pres">
      <dgm:prSet presAssocID="{33BC7A17-37FF-4CA6-B309-F66E443B5B25}" presName="connectorText" presStyleLbl="sibTrans2D1" presStyleIdx="0" presStyleCnt="2"/>
      <dgm:spPr/>
    </dgm:pt>
    <dgm:pt modelId="{6E5155C4-3754-4C3B-8B9F-AE84128E3D31}" type="pres">
      <dgm:prSet presAssocID="{401A29CF-B18D-4586-9E7B-DEC4A38B4AD4}" presName="node" presStyleLbl="node1" presStyleIdx="1" presStyleCnt="3">
        <dgm:presLayoutVars>
          <dgm:bulletEnabled val="1"/>
        </dgm:presLayoutVars>
      </dgm:prSet>
      <dgm:spPr/>
    </dgm:pt>
    <dgm:pt modelId="{6C631AB2-CE8D-4200-87DC-C23433FD49B8}" type="pres">
      <dgm:prSet presAssocID="{F8BA4411-9432-4FE6-AE77-CF060D91D75B}" presName="sibTrans" presStyleLbl="sibTrans2D1" presStyleIdx="1" presStyleCnt="2"/>
      <dgm:spPr/>
    </dgm:pt>
    <dgm:pt modelId="{ECFD9636-D862-4BB1-9629-E45CD3E7A33A}" type="pres">
      <dgm:prSet presAssocID="{F8BA4411-9432-4FE6-AE77-CF060D91D75B}" presName="connectorText" presStyleLbl="sibTrans2D1" presStyleIdx="1" presStyleCnt="2"/>
      <dgm:spPr/>
    </dgm:pt>
    <dgm:pt modelId="{E0746D20-6FC3-44F1-83F2-95D202375C3D}" type="pres">
      <dgm:prSet presAssocID="{0EA1F7C9-CC24-49F5-94FF-BDD3F08D4921}" presName="node" presStyleLbl="node1" presStyleIdx="2" presStyleCnt="3">
        <dgm:presLayoutVars>
          <dgm:bulletEnabled val="1"/>
        </dgm:presLayoutVars>
      </dgm:prSet>
      <dgm:spPr/>
    </dgm:pt>
  </dgm:ptLst>
  <dgm:cxnLst>
    <dgm:cxn modelId="{4D5CD32B-2D60-4770-8508-CD78DA57E419}" type="presOf" srcId="{F8BA4411-9432-4FE6-AE77-CF060D91D75B}" destId="{6C631AB2-CE8D-4200-87DC-C23433FD49B8}" srcOrd="0" destOrd="0" presId="urn:microsoft.com/office/officeart/2005/8/layout/process1"/>
    <dgm:cxn modelId="{A7182933-FAAE-485E-83B8-FC83E6BFB1B3}" srcId="{594C520E-B2A5-49DC-9225-C972DF2190A5}" destId="{401A29CF-B18D-4586-9E7B-DEC4A38B4AD4}" srcOrd="1" destOrd="0" parTransId="{3FF12CF3-EBB2-46A4-8BCB-7E93F52D074B}" sibTransId="{F8BA4411-9432-4FE6-AE77-CF060D91D75B}"/>
    <dgm:cxn modelId="{7B3DF034-DC25-47AD-AD0A-D44909F33AFD}" type="presOf" srcId="{84066C34-DF53-43C7-85E2-51B0CA07675D}" destId="{9C8042B6-CF55-409A-91E2-53423E937EA4}" srcOrd="0" destOrd="0" presId="urn:microsoft.com/office/officeart/2005/8/layout/process1"/>
    <dgm:cxn modelId="{4859833B-34FB-45D0-96CF-CCC9A54CB5CA}" type="presOf" srcId="{33BC7A17-37FF-4CA6-B309-F66E443B5B25}" destId="{F36BF745-A538-434A-8E72-006DB5212D34}" srcOrd="1" destOrd="0" presId="urn:microsoft.com/office/officeart/2005/8/layout/process1"/>
    <dgm:cxn modelId="{65B60681-F36F-4721-AF1C-425CBB0455D9}" srcId="{594C520E-B2A5-49DC-9225-C972DF2190A5}" destId="{84066C34-DF53-43C7-85E2-51B0CA07675D}" srcOrd="0" destOrd="0" parTransId="{A07DE638-A586-438C-9D84-84BCD31FD132}" sibTransId="{33BC7A17-37FF-4CA6-B309-F66E443B5B25}"/>
    <dgm:cxn modelId="{1E516884-F0DA-4C62-BE76-D517281224A3}" type="presOf" srcId="{594C520E-B2A5-49DC-9225-C972DF2190A5}" destId="{5205FA09-990F-480F-ADBC-954FB4ACCE1E}" srcOrd="0" destOrd="0" presId="urn:microsoft.com/office/officeart/2005/8/layout/process1"/>
    <dgm:cxn modelId="{32AB3686-6091-4FCE-85C5-BAB2EBCB160B}" srcId="{594C520E-B2A5-49DC-9225-C972DF2190A5}" destId="{0EA1F7C9-CC24-49F5-94FF-BDD3F08D4921}" srcOrd="2" destOrd="0" parTransId="{826B8786-3242-49A7-8135-62C1E9756FB7}" sibTransId="{4D5DD60C-D831-4E26-A73C-323D6CCEB061}"/>
    <dgm:cxn modelId="{C4D80F96-A81D-4076-9130-53C1C5D9090D}" type="presOf" srcId="{33BC7A17-37FF-4CA6-B309-F66E443B5B25}" destId="{EC410B35-BEA5-42FF-B0E1-700908E78E3C}" srcOrd="0" destOrd="0" presId="urn:microsoft.com/office/officeart/2005/8/layout/process1"/>
    <dgm:cxn modelId="{026F83BB-BFD1-4C01-BA33-DCE83D584412}" type="presOf" srcId="{0EA1F7C9-CC24-49F5-94FF-BDD3F08D4921}" destId="{E0746D20-6FC3-44F1-83F2-95D202375C3D}" srcOrd="0" destOrd="0" presId="urn:microsoft.com/office/officeart/2005/8/layout/process1"/>
    <dgm:cxn modelId="{A74B76DE-3CA3-4123-9ECF-769D8F499E50}" type="presOf" srcId="{F8BA4411-9432-4FE6-AE77-CF060D91D75B}" destId="{ECFD9636-D862-4BB1-9629-E45CD3E7A33A}" srcOrd="1" destOrd="0" presId="urn:microsoft.com/office/officeart/2005/8/layout/process1"/>
    <dgm:cxn modelId="{668236FE-6BCA-4A12-AF02-44408FF072FD}" type="presOf" srcId="{401A29CF-B18D-4586-9E7B-DEC4A38B4AD4}" destId="{6E5155C4-3754-4C3B-8B9F-AE84128E3D31}" srcOrd="0" destOrd="0" presId="urn:microsoft.com/office/officeart/2005/8/layout/process1"/>
    <dgm:cxn modelId="{7E6F266E-2D14-48AA-8938-EBE005E01E84}" type="presParOf" srcId="{5205FA09-990F-480F-ADBC-954FB4ACCE1E}" destId="{9C8042B6-CF55-409A-91E2-53423E937EA4}" srcOrd="0" destOrd="0" presId="urn:microsoft.com/office/officeart/2005/8/layout/process1"/>
    <dgm:cxn modelId="{06FFBE8F-B96B-41A7-8B82-42F83F2F8E1D}" type="presParOf" srcId="{5205FA09-990F-480F-ADBC-954FB4ACCE1E}" destId="{EC410B35-BEA5-42FF-B0E1-700908E78E3C}" srcOrd="1" destOrd="0" presId="urn:microsoft.com/office/officeart/2005/8/layout/process1"/>
    <dgm:cxn modelId="{BAD8C139-B585-46C4-BFC3-C6E2F8DF8BEC}" type="presParOf" srcId="{EC410B35-BEA5-42FF-B0E1-700908E78E3C}" destId="{F36BF745-A538-434A-8E72-006DB5212D34}" srcOrd="0" destOrd="0" presId="urn:microsoft.com/office/officeart/2005/8/layout/process1"/>
    <dgm:cxn modelId="{CCAD97B3-2F2E-4A63-85A1-0D439A5D1262}" type="presParOf" srcId="{5205FA09-990F-480F-ADBC-954FB4ACCE1E}" destId="{6E5155C4-3754-4C3B-8B9F-AE84128E3D31}" srcOrd="2" destOrd="0" presId="urn:microsoft.com/office/officeart/2005/8/layout/process1"/>
    <dgm:cxn modelId="{BAC21E51-135A-42FD-8AD8-31D8EBA26906}" type="presParOf" srcId="{5205FA09-990F-480F-ADBC-954FB4ACCE1E}" destId="{6C631AB2-CE8D-4200-87DC-C23433FD49B8}" srcOrd="3" destOrd="0" presId="urn:microsoft.com/office/officeart/2005/8/layout/process1"/>
    <dgm:cxn modelId="{A74BB676-BA87-4548-B150-4941A123A9E1}" type="presParOf" srcId="{6C631AB2-CE8D-4200-87DC-C23433FD49B8}" destId="{ECFD9636-D862-4BB1-9629-E45CD3E7A33A}" srcOrd="0" destOrd="0" presId="urn:microsoft.com/office/officeart/2005/8/layout/process1"/>
    <dgm:cxn modelId="{87FA7A86-34E7-4C66-AFFF-E9377E1069CB}" type="presParOf" srcId="{5205FA09-990F-480F-ADBC-954FB4ACCE1E}" destId="{E0746D20-6FC3-44F1-83F2-95D202375C3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B8BF501-2E98-450D-BE63-65B022A42E02}" type="doc">
      <dgm:prSet loTypeId="urn:microsoft.com/office/officeart/2008/layout/RadialCluster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EE14BA-2A28-4356-80F6-293E5701971F}">
      <dgm:prSet phldrT="[Text]"/>
      <dgm:spPr/>
      <dgm:t>
        <a:bodyPr/>
        <a:lstStyle/>
        <a:p>
          <a:r>
            <a:rPr lang="en-US" dirty="0"/>
            <a:t>Central Processing Unit</a:t>
          </a:r>
        </a:p>
        <a:p>
          <a:endParaRPr lang="en-US" dirty="0"/>
        </a:p>
        <a:p>
          <a:endParaRPr lang="en-US" dirty="0"/>
        </a:p>
        <a:p>
          <a:endParaRPr lang="en-US" dirty="0"/>
        </a:p>
        <a:p>
          <a:endParaRPr lang="en-US" dirty="0"/>
        </a:p>
      </dgm:t>
    </dgm:pt>
    <dgm:pt modelId="{05C85270-36F0-4B80-B19E-9FF9A4CD55BF}" type="parTrans" cxnId="{1784ECA4-4488-4FD9-BA67-2F3233BD45B0}">
      <dgm:prSet/>
      <dgm:spPr/>
      <dgm:t>
        <a:bodyPr/>
        <a:lstStyle/>
        <a:p>
          <a:endParaRPr lang="en-US"/>
        </a:p>
      </dgm:t>
    </dgm:pt>
    <dgm:pt modelId="{D7F2A242-0A69-43A2-97F0-6476C88BB5E3}" type="sibTrans" cxnId="{1784ECA4-4488-4FD9-BA67-2F3233BD45B0}">
      <dgm:prSet/>
      <dgm:spPr/>
      <dgm:t>
        <a:bodyPr/>
        <a:lstStyle/>
        <a:p>
          <a:endParaRPr lang="en-US"/>
        </a:p>
      </dgm:t>
    </dgm:pt>
    <dgm:pt modelId="{0144A62F-F9E0-47D1-AE5C-0F43B8B29E55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Memory Unit</a:t>
          </a:r>
        </a:p>
      </dgm:t>
    </dgm:pt>
    <dgm:pt modelId="{1F163F33-136D-4FD7-9C2E-79294E480281}" type="parTrans" cxnId="{22C44896-8E98-4051-8DE8-DF09C621C0F8}">
      <dgm:prSet/>
      <dgm:spPr/>
      <dgm:t>
        <a:bodyPr/>
        <a:lstStyle/>
        <a:p>
          <a:endParaRPr lang="en-US"/>
        </a:p>
      </dgm:t>
    </dgm:pt>
    <dgm:pt modelId="{461AC3E6-3722-4ED9-8AAB-DA305D076074}" type="sibTrans" cxnId="{22C44896-8E98-4051-8DE8-DF09C621C0F8}">
      <dgm:prSet/>
      <dgm:spPr/>
      <dgm:t>
        <a:bodyPr/>
        <a:lstStyle/>
        <a:p>
          <a:endParaRPr lang="en-US"/>
        </a:p>
      </dgm:t>
    </dgm:pt>
    <dgm:pt modelId="{3682DAB8-A5E3-499E-AF43-382A158DF9CF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Output devices</a:t>
          </a:r>
        </a:p>
      </dgm:t>
    </dgm:pt>
    <dgm:pt modelId="{D7C66A94-4ADB-4C0D-9043-08826FE8F28F}" type="parTrans" cxnId="{BDD644C1-27A4-464A-ABD1-DF99437D395B}">
      <dgm:prSet/>
      <dgm:spPr/>
      <dgm:t>
        <a:bodyPr/>
        <a:lstStyle/>
        <a:p>
          <a:endParaRPr lang="en-US"/>
        </a:p>
      </dgm:t>
    </dgm:pt>
    <dgm:pt modelId="{23C4C35E-C6D2-4370-A14A-989FB2D74E1B}" type="sibTrans" cxnId="{BDD644C1-27A4-464A-ABD1-DF99437D395B}">
      <dgm:prSet/>
      <dgm:spPr/>
      <dgm:t>
        <a:bodyPr/>
        <a:lstStyle/>
        <a:p>
          <a:endParaRPr lang="en-US"/>
        </a:p>
      </dgm:t>
    </dgm:pt>
    <dgm:pt modelId="{13799782-9957-4BB1-9B49-84F8288EC695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Input devices</a:t>
          </a:r>
        </a:p>
      </dgm:t>
    </dgm:pt>
    <dgm:pt modelId="{7D0BD910-F058-4F56-8CE8-0125DECE623C}" type="parTrans" cxnId="{6D036B97-9640-41CF-BA7D-F77948DB3635}">
      <dgm:prSet/>
      <dgm:spPr/>
      <dgm:t>
        <a:bodyPr/>
        <a:lstStyle/>
        <a:p>
          <a:endParaRPr lang="en-US"/>
        </a:p>
      </dgm:t>
    </dgm:pt>
    <dgm:pt modelId="{86CB3406-FE72-4862-B282-D4F88492D95C}" type="sibTrans" cxnId="{6D036B97-9640-41CF-BA7D-F77948DB3635}">
      <dgm:prSet/>
      <dgm:spPr/>
      <dgm:t>
        <a:bodyPr/>
        <a:lstStyle/>
        <a:p>
          <a:endParaRPr lang="en-US"/>
        </a:p>
      </dgm:t>
    </dgm:pt>
    <dgm:pt modelId="{64602099-B053-4058-A3FA-0771B9210B01}" type="pres">
      <dgm:prSet presAssocID="{1B8BF501-2E98-450D-BE63-65B022A42E02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91222CAC-EC55-4017-8864-69B7839588DD}" type="pres">
      <dgm:prSet presAssocID="{67EE14BA-2A28-4356-80F6-293E5701971F}" presName="singleCycle" presStyleCnt="0"/>
      <dgm:spPr/>
    </dgm:pt>
    <dgm:pt modelId="{93496DAA-FF14-4B0F-9741-976B44859AD1}" type="pres">
      <dgm:prSet presAssocID="{67EE14BA-2A28-4356-80F6-293E5701971F}" presName="singleCenter" presStyleLbl="node1" presStyleIdx="0" presStyleCnt="4" custScaleX="151923" custScaleY="209570">
        <dgm:presLayoutVars>
          <dgm:chMax val="7"/>
          <dgm:chPref val="7"/>
        </dgm:presLayoutVars>
      </dgm:prSet>
      <dgm:spPr/>
    </dgm:pt>
    <dgm:pt modelId="{C8D28F41-EFF5-458B-945E-D881D344CBF6}" type="pres">
      <dgm:prSet presAssocID="{1F163F33-136D-4FD7-9C2E-79294E480281}" presName="Name56" presStyleLbl="parChTrans1D2" presStyleIdx="0" presStyleCnt="3"/>
      <dgm:spPr/>
    </dgm:pt>
    <dgm:pt modelId="{6B4DDE3C-6450-4D4C-BCA0-A61FA8A23E82}" type="pres">
      <dgm:prSet presAssocID="{0144A62F-F9E0-47D1-AE5C-0F43B8B29E55}" presName="text0" presStyleLbl="node1" presStyleIdx="1" presStyleCnt="4">
        <dgm:presLayoutVars>
          <dgm:bulletEnabled val="1"/>
        </dgm:presLayoutVars>
      </dgm:prSet>
      <dgm:spPr/>
    </dgm:pt>
    <dgm:pt modelId="{D6A68878-37E4-45C8-95AD-4AED5B2B7E16}" type="pres">
      <dgm:prSet presAssocID="{D7C66A94-4ADB-4C0D-9043-08826FE8F28F}" presName="Name56" presStyleLbl="parChTrans1D2" presStyleIdx="1" presStyleCnt="3"/>
      <dgm:spPr/>
    </dgm:pt>
    <dgm:pt modelId="{21023750-6C2C-4832-9C1A-6CB14F9D23C7}" type="pres">
      <dgm:prSet presAssocID="{3682DAB8-A5E3-499E-AF43-382A158DF9CF}" presName="text0" presStyleLbl="node1" presStyleIdx="2" presStyleCnt="4">
        <dgm:presLayoutVars>
          <dgm:bulletEnabled val="1"/>
        </dgm:presLayoutVars>
      </dgm:prSet>
      <dgm:spPr/>
    </dgm:pt>
    <dgm:pt modelId="{05AE10B3-976F-416F-8B74-0F2783CD7204}" type="pres">
      <dgm:prSet presAssocID="{7D0BD910-F058-4F56-8CE8-0125DECE623C}" presName="Name56" presStyleLbl="parChTrans1D2" presStyleIdx="2" presStyleCnt="3"/>
      <dgm:spPr/>
    </dgm:pt>
    <dgm:pt modelId="{1CE6805C-2F61-484A-BA7B-5159DD463CED}" type="pres">
      <dgm:prSet presAssocID="{13799782-9957-4BB1-9B49-84F8288EC695}" presName="text0" presStyleLbl="node1" presStyleIdx="3" presStyleCnt="4">
        <dgm:presLayoutVars>
          <dgm:bulletEnabled val="1"/>
        </dgm:presLayoutVars>
      </dgm:prSet>
      <dgm:spPr/>
    </dgm:pt>
  </dgm:ptLst>
  <dgm:cxnLst>
    <dgm:cxn modelId="{2ABC1E1F-1976-4982-9747-B9705DFBE878}" type="presOf" srcId="{67EE14BA-2A28-4356-80F6-293E5701971F}" destId="{93496DAA-FF14-4B0F-9741-976B44859AD1}" srcOrd="0" destOrd="0" presId="urn:microsoft.com/office/officeart/2008/layout/RadialCluster"/>
    <dgm:cxn modelId="{96AAEA27-210C-4131-B55D-70F88743B6C1}" type="presOf" srcId="{13799782-9957-4BB1-9B49-84F8288EC695}" destId="{1CE6805C-2F61-484A-BA7B-5159DD463CED}" srcOrd="0" destOrd="0" presId="urn:microsoft.com/office/officeart/2008/layout/RadialCluster"/>
    <dgm:cxn modelId="{04F2385F-DFA8-4597-B1CC-6D80FB11B4A8}" type="presOf" srcId="{3682DAB8-A5E3-499E-AF43-382A158DF9CF}" destId="{21023750-6C2C-4832-9C1A-6CB14F9D23C7}" srcOrd="0" destOrd="0" presId="urn:microsoft.com/office/officeart/2008/layout/RadialCluster"/>
    <dgm:cxn modelId="{72C3AC60-A5DD-4C7D-90F3-192DF99BA1FD}" type="presOf" srcId="{D7C66A94-4ADB-4C0D-9043-08826FE8F28F}" destId="{D6A68878-37E4-45C8-95AD-4AED5B2B7E16}" srcOrd="0" destOrd="0" presId="urn:microsoft.com/office/officeart/2008/layout/RadialCluster"/>
    <dgm:cxn modelId="{90BF2067-6FE0-45CD-903B-B5BFFEA89B21}" type="presOf" srcId="{1B8BF501-2E98-450D-BE63-65B022A42E02}" destId="{64602099-B053-4058-A3FA-0771B9210B01}" srcOrd="0" destOrd="0" presId="urn:microsoft.com/office/officeart/2008/layout/RadialCluster"/>
    <dgm:cxn modelId="{AE8E7882-6000-41D2-B8E4-DBC77EEDA670}" type="presOf" srcId="{1F163F33-136D-4FD7-9C2E-79294E480281}" destId="{C8D28F41-EFF5-458B-945E-D881D344CBF6}" srcOrd="0" destOrd="0" presId="urn:microsoft.com/office/officeart/2008/layout/RadialCluster"/>
    <dgm:cxn modelId="{46F34D91-5DB2-438E-93DD-5134ACD1C0A2}" type="presOf" srcId="{0144A62F-F9E0-47D1-AE5C-0F43B8B29E55}" destId="{6B4DDE3C-6450-4D4C-BCA0-A61FA8A23E82}" srcOrd="0" destOrd="0" presId="urn:microsoft.com/office/officeart/2008/layout/RadialCluster"/>
    <dgm:cxn modelId="{22C44896-8E98-4051-8DE8-DF09C621C0F8}" srcId="{67EE14BA-2A28-4356-80F6-293E5701971F}" destId="{0144A62F-F9E0-47D1-AE5C-0F43B8B29E55}" srcOrd="0" destOrd="0" parTransId="{1F163F33-136D-4FD7-9C2E-79294E480281}" sibTransId="{461AC3E6-3722-4ED9-8AAB-DA305D076074}"/>
    <dgm:cxn modelId="{6D036B97-9640-41CF-BA7D-F77948DB3635}" srcId="{67EE14BA-2A28-4356-80F6-293E5701971F}" destId="{13799782-9957-4BB1-9B49-84F8288EC695}" srcOrd="2" destOrd="0" parTransId="{7D0BD910-F058-4F56-8CE8-0125DECE623C}" sibTransId="{86CB3406-FE72-4862-B282-D4F88492D95C}"/>
    <dgm:cxn modelId="{1784ECA4-4488-4FD9-BA67-2F3233BD45B0}" srcId="{1B8BF501-2E98-450D-BE63-65B022A42E02}" destId="{67EE14BA-2A28-4356-80F6-293E5701971F}" srcOrd="0" destOrd="0" parTransId="{05C85270-36F0-4B80-B19E-9FF9A4CD55BF}" sibTransId="{D7F2A242-0A69-43A2-97F0-6476C88BB5E3}"/>
    <dgm:cxn modelId="{BDD644C1-27A4-464A-ABD1-DF99437D395B}" srcId="{67EE14BA-2A28-4356-80F6-293E5701971F}" destId="{3682DAB8-A5E3-499E-AF43-382A158DF9CF}" srcOrd="1" destOrd="0" parTransId="{D7C66A94-4ADB-4C0D-9043-08826FE8F28F}" sibTransId="{23C4C35E-C6D2-4370-A14A-989FB2D74E1B}"/>
    <dgm:cxn modelId="{A44CDFCC-5CA0-4FD5-B34A-C701DDA97FB5}" type="presOf" srcId="{7D0BD910-F058-4F56-8CE8-0125DECE623C}" destId="{05AE10B3-976F-416F-8B74-0F2783CD7204}" srcOrd="0" destOrd="0" presId="urn:microsoft.com/office/officeart/2008/layout/RadialCluster"/>
    <dgm:cxn modelId="{4954940A-C2BC-45EF-9AEC-21B12B411A0A}" type="presParOf" srcId="{64602099-B053-4058-A3FA-0771B9210B01}" destId="{91222CAC-EC55-4017-8864-69B7839588DD}" srcOrd="0" destOrd="0" presId="urn:microsoft.com/office/officeart/2008/layout/RadialCluster"/>
    <dgm:cxn modelId="{957DC68E-E201-41F1-9326-702E19820C0A}" type="presParOf" srcId="{91222CAC-EC55-4017-8864-69B7839588DD}" destId="{93496DAA-FF14-4B0F-9741-976B44859AD1}" srcOrd="0" destOrd="0" presId="urn:microsoft.com/office/officeart/2008/layout/RadialCluster"/>
    <dgm:cxn modelId="{C468F7C7-4AB7-4788-8342-226B08248F28}" type="presParOf" srcId="{91222CAC-EC55-4017-8864-69B7839588DD}" destId="{C8D28F41-EFF5-458B-945E-D881D344CBF6}" srcOrd="1" destOrd="0" presId="urn:microsoft.com/office/officeart/2008/layout/RadialCluster"/>
    <dgm:cxn modelId="{C172E38E-C111-4B8F-9B4B-2141ED586313}" type="presParOf" srcId="{91222CAC-EC55-4017-8864-69B7839588DD}" destId="{6B4DDE3C-6450-4D4C-BCA0-A61FA8A23E82}" srcOrd="2" destOrd="0" presId="urn:microsoft.com/office/officeart/2008/layout/RadialCluster"/>
    <dgm:cxn modelId="{BBC33936-850A-4DDE-8CCE-6363B615E67F}" type="presParOf" srcId="{91222CAC-EC55-4017-8864-69B7839588DD}" destId="{D6A68878-37E4-45C8-95AD-4AED5B2B7E16}" srcOrd="3" destOrd="0" presId="urn:microsoft.com/office/officeart/2008/layout/RadialCluster"/>
    <dgm:cxn modelId="{122DBE6C-9455-41A9-89BE-0AEC87C5FB68}" type="presParOf" srcId="{91222CAC-EC55-4017-8864-69B7839588DD}" destId="{21023750-6C2C-4832-9C1A-6CB14F9D23C7}" srcOrd="4" destOrd="0" presId="urn:microsoft.com/office/officeart/2008/layout/RadialCluster"/>
    <dgm:cxn modelId="{425E74AD-ED74-4E72-BD39-C199A5247BDB}" type="presParOf" srcId="{91222CAC-EC55-4017-8864-69B7839588DD}" destId="{05AE10B3-976F-416F-8B74-0F2783CD7204}" srcOrd="5" destOrd="0" presId="urn:microsoft.com/office/officeart/2008/layout/RadialCluster"/>
    <dgm:cxn modelId="{E68954CC-0749-49F5-AC21-D9F31CF08105}" type="presParOf" srcId="{91222CAC-EC55-4017-8864-69B7839588DD}" destId="{1CE6805C-2F61-484A-BA7B-5159DD463CED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FBE7DB-FA01-4353-80AA-3BC94533C00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5F5FC1E-9CB8-4BD0-9F58-46E400BA8360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Control Unit</a:t>
          </a:r>
        </a:p>
      </dgm:t>
    </dgm:pt>
    <dgm:pt modelId="{E8A3E50E-7560-416A-A39D-A0976099003B}" type="parTrans" cxnId="{DDC43EE1-DF1A-4AD9-B741-D1F8EBF69902}">
      <dgm:prSet/>
      <dgm:spPr/>
      <dgm:t>
        <a:bodyPr/>
        <a:lstStyle/>
        <a:p>
          <a:endParaRPr lang="en-US"/>
        </a:p>
      </dgm:t>
    </dgm:pt>
    <dgm:pt modelId="{924F5EBB-2DA5-4D39-8A88-9E7ACE029ACD}" type="sibTrans" cxnId="{DDC43EE1-DF1A-4AD9-B741-D1F8EBF69902}">
      <dgm:prSet/>
      <dgm:spPr/>
      <dgm:t>
        <a:bodyPr/>
        <a:lstStyle/>
        <a:p>
          <a:endParaRPr lang="en-US"/>
        </a:p>
      </dgm:t>
    </dgm:pt>
    <dgm:pt modelId="{FDB0E69D-353C-405A-8FF1-34DAB102AD4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Arithmetic/Logic Unit</a:t>
          </a:r>
        </a:p>
      </dgm:t>
    </dgm:pt>
    <dgm:pt modelId="{FFD7A388-8A80-4CD5-8A12-90D5EE021B2B}" type="parTrans" cxnId="{ADE42A24-2431-4E52-BF56-8891AD54BB40}">
      <dgm:prSet/>
      <dgm:spPr/>
      <dgm:t>
        <a:bodyPr/>
        <a:lstStyle/>
        <a:p>
          <a:endParaRPr lang="en-US"/>
        </a:p>
      </dgm:t>
    </dgm:pt>
    <dgm:pt modelId="{09961305-3F6C-48DF-81DF-813A61F28AE3}" type="sibTrans" cxnId="{ADE42A24-2431-4E52-BF56-8891AD54BB40}">
      <dgm:prSet/>
      <dgm:spPr/>
      <dgm:t>
        <a:bodyPr/>
        <a:lstStyle/>
        <a:p>
          <a:endParaRPr lang="en-US"/>
        </a:p>
      </dgm:t>
    </dgm:pt>
    <dgm:pt modelId="{7384C714-F8EC-41C7-B069-EDF7259F5151}" type="pres">
      <dgm:prSet presAssocID="{35FBE7DB-FA01-4353-80AA-3BC94533C001}" presName="diagram" presStyleCnt="0">
        <dgm:presLayoutVars>
          <dgm:dir/>
          <dgm:resizeHandles val="exact"/>
        </dgm:presLayoutVars>
      </dgm:prSet>
      <dgm:spPr/>
    </dgm:pt>
    <dgm:pt modelId="{1930C321-68C6-4165-A1F4-A094C80BC5C2}" type="pres">
      <dgm:prSet presAssocID="{15F5FC1E-9CB8-4BD0-9F58-46E400BA8360}" presName="node" presStyleLbl="node1" presStyleIdx="0" presStyleCnt="2">
        <dgm:presLayoutVars>
          <dgm:bulletEnabled val="1"/>
        </dgm:presLayoutVars>
      </dgm:prSet>
      <dgm:spPr/>
    </dgm:pt>
    <dgm:pt modelId="{034540A4-FFFA-4018-8140-7896673F9BC1}" type="pres">
      <dgm:prSet presAssocID="{924F5EBB-2DA5-4D39-8A88-9E7ACE029ACD}" presName="sibTrans" presStyleCnt="0"/>
      <dgm:spPr/>
    </dgm:pt>
    <dgm:pt modelId="{752E067D-7940-421C-BFA0-5708E02C698D}" type="pres">
      <dgm:prSet presAssocID="{FDB0E69D-353C-405A-8FF1-34DAB102AD43}" presName="node" presStyleLbl="node1" presStyleIdx="1" presStyleCnt="2">
        <dgm:presLayoutVars>
          <dgm:bulletEnabled val="1"/>
        </dgm:presLayoutVars>
      </dgm:prSet>
      <dgm:spPr/>
    </dgm:pt>
  </dgm:ptLst>
  <dgm:cxnLst>
    <dgm:cxn modelId="{ADE42A24-2431-4E52-BF56-8891AD54BB40}" srcId="{35FBE7DB-FA01-4353-80AA-3BC94533C001}" destId="{FDB0E69D-353C-405A-8FF1-34DAB102AD43}" srcOrd="1" destOrd="0" parTransId="{FFD7A388-8A80-4CD5-8A12-90D5EE021B2B}" sibTransId="{09961305-3F6C-48DF-81DF-813A61F28AE3}"/>
    <dgm:cxn modelId="{1FEEAB32-C5A4-44DF-89E1-C077C19FB255}" type="presOf" srcId="{35FBE7DB-FA01-4353-80AA-3BC94533C001}" destId="{7384C714-F8EC-41C7-B069-EDF7259F5151}" srcOrd="0" destOrd="0" presId="urn:microsoft.com/office/officeart/2005/8/layout/default"/>
    <dgm:cxn modelId="{AB34CF43-6166-4D62-9A42-E9C4228AD82A}" type="presOf" srcId="{FDB0E69D-353C-405A-8FF1-34DAB102AD43}" destId="{752E067D-7940-421C-BFA0-5708E02C698D}" srcOrd="0" destOrd="0" presId="urn:microsoft.com/office/officeart/2005/8/layout/default"/>
    <dgm:cxn modelId="{8D4B9995-A276-4CC4-8673-4F35824B4EBF}" type="presOf" srcId="{15F5FC1E-9CB8-4BD0-9F58-46E400BA8360}" destId="{1930C321-68C6-4165-A1F4-A094C80BC5C2}" srcOrd="0" destOrd="0" presId="urn:microsoft.com/office/officeart/2005/8/layout/default"/>
    <dgm:cxn modelId="{DDC43EE1-DF1A-4AD9-B741-D1F8EBF69902}" srcId="{35FBE7DB-FA01-4353-80AA-3BC94533C001}" destId="{15F5FC1E-9CB8-4BD0-9F58-46E400BA8360}" srcOrd="0" destOrd="0" parTransId="{E8A3E50E-7560-416A-A39D-A0976099003B}" sibTransId="{924F5EBB-2DA5-4D39-8A88-9E7ACE029ACD}"/>
    <dgm:cxn modelId="{3D56B46B-0A67-4596-9011-CCB41FD7EEFD}" type="presParOf" srcId="{7384C714-F8EC-41C7-B069-EDF7259F5151}" destId="{1930C321-68C6-4165-A1F4-A094C80BC5C2}" srcOrd="0" destOrd="0" presId="urn:microsoft.com/office/officeart/2005/8/layout/default"/>
    <dgm:cxn modelId="{27EB0C84-4163-4777-9894-9DDDC449BAAF}" type="presParOf" srcId="{7384C714-F8EC-41C7-B069-EDF7259F5151}" destId="{034540A4-FFFA-4018-8140-7896673F9BC1}" srcOrd="1" destOrd="0" presId="urn:microsoft.com/office/officeart/2005/8/layout/default"/>
    <dgm:cxn modelId="{6BC0C74B-C127-4960-88DC-7A4FDAE7F763}" type="presParOf" srcId="{7384C714-F8EC-41C7-B069-EDF7259F5151}" destId="{752E067D-7940-421C-BFA0-5708E02C698D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042B6-CF55-409A-91E2-53423E937EA4}">
      <dsp:nvSpPr>
        <dsp:cNvPr id="0" name=""/>
        <dsp:cNvSpPr/>
      </dsp:nvSpPr>
      <dsp:spPr>
        <a:xfrm>
          <a:off x="4881" y="610001"/>
          <a:ext cx="1458959" cy="87537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Raw ingredients</a:t>
          </a:r>
        </a:p>
      </dsp:txBody>
      <dsp:txXfrm>
        <a:off x="30520" y="635640"/>
        <a:ext cx="1407681" cy="824097"/>
      </dsp:txXfrm>
    </dsp:sp>
    <dsp:sp modelId="{EC410B35-BEA5-42FF-B0E1-700908E78E3C}">
      <dsp:nvSpPr>
        <dsp:cNvPr id="0" name=""/>
        <dsp:cNvSpPr/>
      </dsp:nvSpPr>
      <dsp:spPr>
        <a:xfrm>
          <a:off x="1609736" y="866778"/>
          <a:ext cx="309299" cy="361821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609736" y="939142"/>
        <a:ext cx="216509" cy="217093"/>
      </dsp:txXfrm>
    </dsp:sp>
    <dsp:sp modelId="{6E5155C4-3754-4C3B-8B9F-AE84128E3D31}">
      <dsp:nvSpPr>
        <dsp:cNvPr id="0" name=""/>
        <dsp:cNvSpPr/>
      </dsp:nvSpPr>
      <dsp:spPr>
        <a:xfrm>
          <a:off x="2047423" y="610001"/>
          <a:ext cx="1458959" cy="875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Recipe instructions</a:t>
          </a:r>
        </a:p>
      </dsp:txBody>
      <dsp:txXfrm>
        <a:off x="2073062" y="635640"/>
        <a:ext cx="1407681" cy="824097"/>
      </dsp:txXfrm>
    </dsp:sp>
    <dsp:sp modelId="{6C631AB2-CE8D-4200-87DC-C23433FD49B8}">
      <dsp:nvSpPr>
        <dsp:cNvPr id="0" name=""/>
        <dsp:cNvSpPr/>
      </dsp:nvSpPr>
      <dsp:spPr>
        <a:xfrm>
          <a:off x="3652278" y="866778"/>
          <a:ext cx="309299" cy="361821"/>
        </a:xfrm>
        <a:prstGeom prst="rightArrow">
          <a:avLst>
            <a:gd name="adj1" fmla="val 60000"/>
            <a:gd name="adj2" fmla="val 50000"/>
          </a:avLst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652278" y="939142"/>
        <a:ext cx="216509" cy="217093"/>
      </dsp:txXfrm>
    </dsp:sp>
    <dsp:sp modelId="{E0746D20-6FC3-44F1-83F2-95D202375C3D}">
      <dsp:nvSpPr>
        <dsp:cNvPr id="0" name=""/>
        <dsp:cNvSpPr/>
      </dsp:nvSpPr>
      <dsp:spPr>
        <a:xfrm>
          <a:off x="4089966" y="610001"/>
          <a:ext cx="1458959" cy="875375"/>
        </a:xfrm>
        <a:prstGeom prst="roundRect">
          <a:avLst>
            <a:gd name="adj" fmla="val 10000"/>
          </a:avLst>
        </a:prstGeom>
        <a:solidFill>
          <a:schemeClr val="accent3">
            <a:lumMod val="75000"/>
          </a:schemeClr>
        </a:solidFill>
        <a:ln w="762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 nice dish as a result</a:t>
          </a:r>
        </a:p>
      </dsp:txBody>
      <dsp:txXfrm>
        <a:off x="4115605" y="635640"/>
        <a:ext cx="1407681" cy="824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496DAA-FF14-4B0F-9741-976B44859AD1}">
      <dsp:nvSpPr>
        <dsp:cNvPr id="0" name=""/>
        <dsp:cNvSpPr/>
      </dsp:nvSpPr>
      <dsp:spPr>
        <a:xfrm>
          <a:off x="1756876" y="1653095"/>
          <a:ext cx="2504092" cy="34542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040" tIns="66040" rIns="66040" bIns="6604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Central Processing Unit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1879116" y="1775335"/>
        <a:ext cx="2259612" cy="3209787"/>
      </dsp:txXfrm>
    </dsp:sp>
    <dsp:sp modelId="{C8D28F41-EFF5-458B-945E-D881D344CBF6}">
      <dsp:nvSpPr>
        <dsp:cNvPr id="0" name=""/>
        <dsp:cNvSpPr/>
      </dsp:nvSpPr>
      <dsp:spPr>
        <a:xfrm rot="16200000">
          <a:off x="2882329" y="1526502"/>
          <a:ext cx="25318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318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DDE3C-6450-4D4C-BCA0-A61FA8A23E82}">
      <dsp:nvSpPr>
        <dsp:cNvPr id="0" name=""/>
        <dsp:cNvSpPr/>
      </dsp:nvSpPr>
      <dsp:spPr>
        <a:xfrm>
          <a:off x="2456754" y="295571"/>
          <a:ext cx="1104337" cy="1104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Memory Unit</a:t>
          </a:r>
        </a:p>
      </dsp:txBody>
      <dsp:txXfrm>
        <a:off x="2510663" y="349480"/>
        <a:ext cx="996519" cy="996519"/>
      </dsp:txXfrm>
    </dsp:sp>
    <dsp:sp modelId="{D6A68878-37E4-45C8-95AD-4AED5B2B7E16}">
      <dsp:nvSpPr>
        <dsp:cNvPr id="0" name=""/>
        <dsp:cNvSpPr/>
      </dsp:nvSpPr>
      <dsp:spPr>
        <a:xfrm rot="1800000">
          <a:off x="4230881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23750-6C2C-4832-9C1A-6CB14F9D23C7}">
      <dsp:nvSpPr>
        <dsp:cNvPr id="0" name=""/>
        <dsp:cNvSpPr/>
      </dsp:nvSpPr>
      <dsp:spPr>
        <a:xfrm>
          <a:off x="4649954" y="4094305"/>
          <a:ext cx="1104337" cy="1104337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Output devices</a:t>
          </a:r>
        </a:p>
      </dsp:txBody>
      <dsp:txXfrm>
        <a:off x="4703863" y="4148214"/>
        <a:ext cx="996519" cy="996519"/>
      </dsp:txXfrm>
    </dsp:sp>
    <dsp:sp modelId="{05AE10B3-976F-416F-8B74-0F2783CD7204}">
      <dsp:nvSpPr>
        <dsp:cNvPr id="0" name=""/>
        <dsp:cNvSpPr/>
      </dsp:nvSpPr>
      <dsp:spPr>
        <a:xfrm rot="9000000">
          <a:off x="1337803" y="4215388"/>
          <a:ext cx="44916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9161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E6805C-2F61-484A-BA7B-5159DD463CED}">
      <dsp:nvSpPr>
        <dsp:cNvPr id="0" name=""/>
        <dsp:cNvSpPr/>
      </dsp:nvSpPr>
      <dsp:spPr>
        <a:xfrm>
          <a:off x="263554" y="4094305"/>
          <a:ext cx="1104337" cy="1104337"/>
        </a:xfrm>
        <a:prstGeom prst="round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Input devices</a:t>
          </a:r>
        </a:p>
      </dsp:txBody>
      <dsp:txXfrm>
        <a:off x="317463" y="4148214"/>
        <a:ext cx="996519" cy="99651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30C321-68C6-4165-A1F4-A094C80BC5C2}">
      <dsp:nvSpPr>
        <dsp:cNvPr id="0" name=""/>
        <dsp:cNvSpPr/>
      </dsp:nvSpPr>
      <dsp:spPr>
        <a:xfrm>
          <a:off x="293263" y="194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Control Unit</a:t>
          </a:r>
        </a:p>
      </dsp:txBody>
      <dsp:txXfrm>
        <a:off x="293263" y="194"/>
        <a:ext cx="1442541" cy="865524"/>
      </dsp:txXfrm>
    </dsp:sp>
    <dsp:sp modelId="{752E067D-7940-421C-BFA0-5708E02C698D}">
      <dsp:nvSpPr>
        <dsp:cNvPr id="0" name=""/>
        <dsp:cNvSpPr/>
      </dsp:nvSpPr>
      <dsp:spPr>
        <a:xfrm>
          <a:off x="293263" y="1009973"/>
          <a:ext cx="1442541" cy="865524"/>
        </a:xfrm>
        <a:prstGeom prst="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Arithmetic/Logic Unit</a:t>
          </a:r>
        </a:p>
      </dsp:txBody>
      <dsp:txXfrm>
        <a:off x="293263" y="1009973"/>
        <a:ext cx="1442541" cy="865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77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825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8/8/2023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stRPXnu5ZZrjMkCw5" TargetMode="External"/><Relationship Id="rId2" Type="http://schemas.openxmlformats.org/officeDocument/2006/relationships/hyperlink" Target="https://docs.google.com/forms/d/e/1FAIpQLSejSKnRZYR-2kN1MlcEV0_5KNh0pu6V6JOaQsqS9Vo5iHEF1A/viewform?usp=sf_link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mailto:matthieu_demari@sutd.edu.sg" TargetMode="Externa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edimension.sutd.edu.sg/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humantransit.org/2014/12/learning-how-transit-works-from-mini-metro.html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2023 – W1S1</a:t>
            </a:r>
            <a:br>
              <a:rPr lang="en-US" dirty="0"/>
            </a:br>
            <a:r>
              <a:rPr lang="en-US" dirty="0"/>
              <a:t>Getting started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9755DB92-2D71-489C-96BD-2993BB4CC9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twist: GAMIFICATION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CA983-0C68-4850-A348-28358475DB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7" t="21305" r="19356" b="8866"/>
          <a:stretch/>
        </p:blipFill>
        <p:spPr>
          <a:xfrm>
            <a:off x="1901072" y="1517715"/>
            <a:ext cx="8389855" cy="511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809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twist: GAMIFICATION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FCA983-0C68-4850-A348-28358475DB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6237" t="21305" r="19356" b="8866"/>
          <a:stretch/>
        </p:blipFill>
        <p:spPr>
          <a:xfrm>
            <a:off x="1901072" y="1517715"/>
            <a:ext cx="8389855" cy="51165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AD01CD-1E0F-4D5D-92EE-8E7965B434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49" t="31340" r="30567" b="8178"/>
          <a:stretch/>
        </p:blipFill>
        <p:spPr>
          <a:xfrm rot="1266261">
            <a:off x="8371076" y="490770"/>
            <a:ext cx="3339750" cy="329482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6542DD5-4469-4120-A098-F05258141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38267">
            <a:off x="260376" y="1697943"/>
            <a:ext cx="2743290" cy="267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5670537-F959-46C9-B9D3-863DFD75D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8139" y="3533525"/>
            <a:ext cx="5675722" cy="3189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7186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EFFD-20C3-4FC1-A221-1B8D6DE30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A57686-1312-4F5D-B9AA-D096607ACC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During this class, I might often use online “surveys”.</a:t>
            </a:r>
          </a:p>
          <a:p>
            <a:r>
              <a:rPr lang="en-US" dirty="0"/>
              <a:t>These help me check your understanding of this class and adjust accordingly… Please fill them!</a:t>
            </a:r>
          </a:p>
          <a:p>
            <a:endParaRPr lang="en-US" dirty="0">
              <a:hlinkClick r:id="rId2"/>
            </a:endParaRPr>
          </a:p>
          <a:p>
            <a:r>
              <a:rPr lang="en-US" dirty="0"/>
              <a:t>Speaking of... </a:t>
            </a:r>
            <a:r>
              <a:rPr lang="en-US" b="1" dirty="0"/>
              <a:t>Here is your first survey: what is “programming”?</a:t>
            </a:r>
            <a:endParaRPr lang="en-US" b="1" dirty="0"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0" indent="0" algn="ctr">
              <a:buNone/>
            </a:pPr>
            <a:r>
              <a:rPr lang="en-US" sz="4000" dirty="0">
                <a:hlinkClick r:id="rId3"/>
              </a:rPr>
              <a:t>https://forms.gle/stRPXnu5ZZrjMkCw5</a:t>
            </a:r>
            <a:endParaRPr lang="en-US" sz="4000" dirty="0"/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9085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1C5E-AE93-4B80-981F-5DD96439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818D2-76A1-4BEB-8EC9-7518774CF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Definition (Programming):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Programming</a:t>
            </a:r>
            <a:r>
              <a:rPr lang="en-US" dirty="0"/>
              <a:t> refers to the process of designing and building an executable computer program, to accomplish a specific computational task.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involves tasks such as</a:t>
            </a:r>
          </a:p>
          <a:p>
            <a:pPr lvl="1"/>
            <a:r>
              <a:rPr lang="en-US" b="1" dirty="0"/>
              <a:t>analysis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designing </a:t>
            </a:r>
            <a:r>
              <a:rPr lang="en-US" b="1" dirty="0"/>
              <a:t>algorithms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and implementing said </a:t>
            </a:r>
            <a:r>
              <a:rPr lang="en-US" b="1" dirty="0"/>
              <a:t>algorithms</a:t>
            </a:r>
            <a:r>
              <a:rPr lang="en-US" dirty="0"/>
              <a:t> in a chosen programming language (a.k.a. </a:t>
            </a:r>
            <a:r>
              <a:rPr lang="en-US" b="1" dirty="0"/>
              <a:t>coding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268121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1C5E-AE93-4B80-981F-5DD96439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818D2-76A1-4BEB-8EC9-7518774CF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Definition (Programming):</a:t>
            </a:r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Programming</a:t>
            </a:r>
            <a:r>
              <a:rPr lang="en-US" dirty="0"/>
              <a:t> refers to the process of designing and building an executable computer program, to accomplish a specific computational task.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involves tasks such as</a:t>
            </a:r>
          </a:p>
          <a:p>
            <a:pPr lvl="1"/>
            <a:r>
              <a:rPr lang="en-US" b="1" dirty="0"/>
              <a:t>analysis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designing </a:t>
            </a:r>
            <a:r>
              <a:rPr lang="en-US" b="1" dirty="0"/>
              <a:t>algorithms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and implementing said </a:t>
            </a:r>
            <a:r>
              <a:rPr lang="en-US" b="1" dirty="0"/>
              <a:t>algorithms</a:t>
            </a:r>
            <a:r>
              <a:rPr lang="en-US" dirty="0"/>
              <a:t> in a chosen programming language (a.k.a. </a:t>
            </a:r>
            <a:r>
              <a:rPr lang="en-US" b="1" dirty="0"/>
              <a:t>coding</a:t>
            </a:r>
            <a:r>
              <a:rPr lang="en-US" dirty="0"/>
              <a:t>).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C9B3B2-0945-422B-A2D2-F2A059F1C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80538" cy="4351338"/>
          </a:xfrm>
        </p:spPr>
        <p:txBody>
          <a:bodyPr>
            <a:normAutofit lnSpcReduction="10000"/>
          </a:bodyPr>
          <a:lstStyle/>
          <a:p>
            <a:r>
              <a:rPr lang="en-US" b="1" u="sng" dirty="0"/>
              <a:t>Layman definition (Programming): </a:t>
            </a:r>
            <a:r>
              <a:rPr lang="en-US" b="1" dirty="0">
                <a:solidFill>
                  <a:srgbClr val="00B050"/>
                </a:solidFill>
              </a:rPr>
              <a:t>Programming</a:t>
            </a:r>
            <a:r>
              <a:rPr lang="en-US" dirty="0"/>
              <a:t> consists of defining a sequence of instructions that the computer must follow to accomplish a task.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551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6CE5C-3F17-4C76-B869-ADEFE05B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some analogies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55ED-DA84-481D-8EE1-00A546FDE8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Think of it as a food </a:t>
            </a:r>
            <a:r>
              <a:rPr lang="en-US" b="1" dirty="0"/>
              <a:t>recipe </a:t>
            </a:r>
            <a:r>
              <a:rPr lang="en-US" dirty="0"/>
              <a:t>book!</a:t>
            </a:r>
            <a:br>
              <a:rPr lang="en-US" dirty="0"/>
            </a:br>
            <a:r>
              <a:rPr lang="en-US" dirty="0"/>
              <a:t>A recipe requires you to follow and execute a set of instructions to cook a recipe from scratch!</a:t>
            </a:r>
          </a:p>
        </p:txBody>
      </p:sp>
      <p:pic>
        <p:nvPicPr>
          <p:cNvPr id="1026" name="Picture 2" descr="Pin on Food">
            <a:extLst>
              <a:ext uri="{FF2B5EF4-FFF2-40B4-BE49-F238E27FC236}">
                <a16:creationId xmlns:a16="http://schemas.microsoft.com/office/drawing/2014/main" id="{AEB5104B-58FA-487B-AF24-C82B57FF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3322" y="3691793"/>
            <a:ext cx="3013808" cy="30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CFF9991-4BDA-4D34-B8EF-4FA5AD7084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0005230"/>
              </p:ext>
            </p:extLst>
          </p:nvPr>
        </p:nvGraphicFramePr>
        <p:xfrm>
          <a:off x="6481884" y="1461476"/>
          <a:ext cx="5553807" cy="2095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Complete Cookbook For Young Chefs : The Complete Cookbook For ...">
            <a:extLst>
              <a:ext uri="{FF2B5EF4-FFF2-40B4-BE49-F238E27FC236}">
                <a16:creationId xmlns:a16="http://schemas.microsoft.com/office/drawing/2014/main" id="{DE311AF8-0BB4-4040-990C-EB7F831D7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691793"/>
            <a:ext cx="3013808" cy="301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433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6CE5C-3F17-4C76-B869-ADEFE05B6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Programming: some analogies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7155ED-DA84-481D-8EE1-00A546FDE8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Or a </a:t>
            </a:r>
            <a:r>
              <a:rPr lang="en-US" b="1" dirty="0"/>
              <a:t>sequence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operations</a:t>
            </a:r>
            <a:r>
              <a:rPr lang="en-US" dirty="0"/>
              <a:t> you would normally do on a calculator to find a result.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8B7D4B-24D5-4759-BE11-B8396C08B649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b="1" dirty="0"/>
                  <a:t>Example problem: </a:t>
                </a:r>
                <a:r>
                  <a:rPr lang="en-US" dirty="0"/>
                  <a:t>compute the area of a circle with radius 10.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equal/enter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 key again,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You have reached your result.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588B7D4B-24D5-4759-BE11-B8396C08B6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18" t="-2241" r="-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Texas Instruments TI-84 Plus CE Standard Edition Graphing ...">
            <a:extLst>
              <a:ext uri="{FF2B5EF4-FFF2-40B4-BE49-F238E27FC236}">
                <a16:creationId xmlns:a16="http://schemas.microsoft.com/office/drawing/2014/main" id="{F8D750B8-BFB4-4F9F-B535-C71FA7E6C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15" y="3196491"/>
            <a:ext cx="3591169" cy="3591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088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51C5E-AE93-4B80-981F-5DD96439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Algorithm: definition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818D2-76A1-4BEB-8EC9-7518774CF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/>
          <a:lstStyle/>
          <a:p>
            <a:r>
              <a:rPr lang="en-US" b="1" u="sng" dirty="0"/>
              <a:t>Definition (Algorithm):</a:t>
            </a:r>
            <a:r>
              <a:rPr lang="en-US" dirty="0"/>
              <a:t> An </a:t>
            </a:r>
            <a:r>
              <a:rPr lang="en-US" b="1" dirty="0">
                <a:solidFill>
                  <a:srgbClr val="00B050"/>
                </a:solidFill>
              </a:rPr>
              <a:t>algorithm</a:t>
            </a:r>
            <a:r>
              <a:rPr lang="en-US" dirty="0"/>
              <a:t> is a finite sequence of instructions, typically used to solve a class of problems or perform a computation task.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When executed, on a provided set of </a:t>
            </a:r>
            <a:r>
              <a:rPr lang="en-US" b="1" dirty="0">
                <a:solidFill>
                  <a:srgbClr val="7030A0"/>
                </a:solidFill>
              </a:rPr>
              <a:t>inputs</a:t>
            </a:r>
            <a:r>
              <a:rPr lang="en-US" dirty="0"/>
              <a:t>, it will proceed through a set of well-defined states and will eventually produce an output.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8C9B3B2-0945-422B-A2D2-F2A059F1CC9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US" b="1" dirty="0"/>
                  <a:t>Example problem: </a:t>
                </a:r>
                <a:r>
                  <a:rPr lang="en-US" dirty="0"/>
                  <a:t>compute the area of a circle with radius </a:t>
                </a:r>
                <a:r>
                  <a:rPr lang="en-US" b="1" dirty="0">
                    <a:solidFill>
                      <a:srgbClr val="7030A0"/>
                    </a:solidFill>
                  </a:rPr>
                  <a:t>10</a:t>
                </a:r>
                <a:r>
                  <a:rPr lang="en-US" dirty="0"/>
                  <a:t>.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equal/enter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multiply key,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Type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Press equal key again,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dirty="0"/>
                  <a:t>You have reached your result.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C8C9B3B2-0945-422B-A2D2-F2A059F1CC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 l="-2118" t="-2241" r="-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494081B8-4F2A-4E66-A70B-57B1C0825CC1}"/>
              </a:ext>
            </a:extLst>
          </p:cNvPr>
          <p:cNvSpPr/>
          <p:nvPr/>
        </p:nvSpPr>
        <p:spPr>
          <a:xfrm>
            <a:off x="10464797" y="2790092"/>
            <a:ext cx="625231" cy="3235570"/>
          </a:xfrm>
          <a:prstGeom prst="rightBrace">
            <a:avLst>
              <a:gd name="adj1" fmla="val 28333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F73CED-F5EE-4B9F-8421-E3EFF842352F}"/>
              </a:ext>
            </a:extLst>
          </p:cNvPr>
          <p:cNvSpPr txBox="1"/>
          <p:nvPr/>
        </p:nvSpPr>
        <p:spPr>
          <a:xfrm rot="5400000">
            <a:off x="10863384" y="4301365"/>
            <a:ext cx="142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871708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9EE2E-99F3-4B5B-BBC5-88336664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life of a programmer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83C1CA-2AE2-480C-BA38-312C72A91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03421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Identify a problem.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Come up with a general algorithm to solve it.</a:t>
            </a:r>
          </a:p>
          <a:p>
            <a:pPr lvl="1"/>
            <a:r>
              <a:rPr lang="en-US" dirty="0"/>
              <a:t>Step-by-step instructions.</a:t>
            </a:r>
          </a:p>
          <a:p>
            <a:pPr lvl="1"/>
            <a:r>
              <a:rPr lang="en-US" dirty="0"/>
              <a:t>Think of it as a ‘recipe’ or a ‘flowchart’.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Represent this algorithm as a program, using a chosen programming language.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Execute the program on a computer!</a:t>
            </a:r>
          </a:p>
        </p:txBody>
      </p:sp>
      <p:pic>
        <p:nvPicPr>
          <p:cNvPr id="3074" name="Picture 2" descr="Area of Circles (solutions, examples, worksheets, videos)">
            <a:extLst>
              <a:ext uri="{FF2B5EF4-FFF2-40B4-BE49-F238E27FC236}">
                <a16:creationId xmlns:a16="http://schemas.microsoft.com/office/drawing/2014/main" id="{9DE318DD-A343-48F2-9551-E3E5B437D7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7"/>
          <a:stretch/>
        </p:blipFill>
        <p:spPr bwMode="auto">
          <a:xfrm>
            <a:off x="8743950" y="0"/>
            <a:ext cx="2019300" cy="1746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81A891-7F05-4F80-A50D-B9287D26F3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448" t="43282" r="52180" b="19590"/>
          <a:stretch/>
        </p:blipFill>
        <p:spPr>
          <a:xfrm>
            <a:off x="8431656" y="1825624"/>
            <a:ext cx="2922144" cy="1951690"/>
          </a:xfrm>
          <a:prstGeom prst="rect">
            <a:avLst/>
          </a:prstGeom>
        </p:spPr>
      </p:pic>
      <p:pic>
        <p:nvPicPr>
          <p:cNvPr id="3076" name="Picture 4" descr="Python Logo Download - AI - All Vector Logo">
            <a:extLst>
              <a:ext uri="{FF2B5EF4-FFF2-40B4-BE49-F238E27FC236}">
                <a16:creationId xmlns:a16="http://schemas.microsoft.com/office/drawing/2014/main" id="{27C22144-1F31-410E-BBC2-3F8C23FB7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1" b="30544"/>
          <a:stretch/>
        </p:blipFill>
        <p:spPr bwMode="auto">
          <a:xfrm>
            <a:off x="8057149" y="3879813"/>
            <a:ext cx="3982915" cy="100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rack the Code: Getting Started in Computer Programming, Part 2 ...">
            <a:extLst>
              <a:ext uri="{FF2B5EF4-FFF2-40B4-BE49-F238E27FC236}">
                <a16:creationId xmlns:a16="http://schemas.microsoft.com/office/drawing/2014/main" id="{0522E815-E560-48B4-BF2D-5240780B5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3414" y="4990497"/>
            <a:ext cx="2610386" cy="173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2199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AF35-ED6D-4D52-B09C-71E9A889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AE014-DA49-420F-9C6B-3B601882B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18815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ym typeface="Wingdings" panose="05000000000000000000" pitchFamily="2" charset="2"/>
              </a:rPr>
              <a:t> </a:t>
            </a:r>
            <a:r>
              <a:rPr lang="en-US" sz="3600" b="1" dirty="0"/>
              <a:t>Who is considered the inventor </a:t>
            </a:r>
            <a:r>
              <a:rPr lang="en-US" sz="3600" b="1"/>
              <a:t>of computers </a:t>
            </a:r>
            <a:r>
              <a:rPr lang="en-US" sz="3600" b="1" dirty="0"/>
              <a:t>and “programming”?</a:t>
            </a:r>
          </a:p>
          <a:p>
            <a:pPr marL="0" indent="0" algn="ctr">
              <a:buNone/>
            </a:pP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04008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D89A-B685-431D-8A42-BB210F5A5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quick word about me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100642B6-C432-4551-A081-D2685D9CE2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6109678" cy="4958129"/>
          </a:xfrm>
        </p:spPr>
        <p:txBody>
          <a:bodyPr/>
          <a:lstStyle/>
          <a:p>
            <a:r>
              <a:rPr lang="en-US" dirty="0"/>
              <a:t>Matthieu (</a:t>
            </a:r>
            <a:r>
              <a:rPr lang="en-US" b="1" dirty="0"/>
              <a:t>Matt</a:t>
            </a:r>
            <a:r>
              <a:rPr lang="en-US" dirty="0"/>
              <a:t>) DE MARI</a:t>
            </a:r>
          </a:p>
          <a:p>
            <a:r>
              <a:rPr lang="en-US" dirty="0"/>
              <a:t>Lecturer at SUTD (Python, Deep Learning, AI, and more)</a:t>
            </a:r>
          </a:p>
          <a:p>
            <a:r>
              <a:rPr lang="en-US" dirty="0"/>
              <a:t>Information Systems Technology and Design (ISTD) pillar/faculty</a:t>
            </a:r>
          </a:p>
          <a:p>
            <a:r>
              <a:rPr lang="en-US" dirty="0"/>
              <a:t>PhD from </a:t>
            </a:r>
            <a:r>
              <a:rPr lang="en-US" dirty="0" err="1"/>
              <a:t>CentraleSupelec</a:t>
            </a:r>
            <a:r>
              <a:rPr lang="en-US" dirty="0"/>
              <a:t> (France)</a:t>
            </a:r>
          </a:p>
          <a:p>
            <a:endParaRPr lang="en-US" dirty="0"/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matthieu_demari@sutd.edu.sg</a:t>
            </a:r>
            <a:endParaRPr lang="en-US" dirty="0"/>
          </a:p>
          <a:p>
            <a:r>
              <a:rPr lang="en-US" dirty="0"/>
              <a:t>Office @ SUTD: 1.702.27 </a:t>
            </a:r>
            <a:r>
              <a:rPr lang="en-US"/>
              <a:t>(moving to </a:t>
            </a:r>
            <a:r>
              <a:rPr lang="en-US" dirty="0"/>
              <a:t>a </a:t>
            </a:r>
            <a:r>
              <a:rPr lang="en-US"/>
              <a:t>new office soon)</a:t>
            </a:r>
            <a:endParaRPr lang="en-US" dirty="0"/>
          </a:p>
          <a:p>
            <a:endParaRPr lang="en-GB" dirty="0"/>
          </a:p>
        </p:txBody>
      </p:sp>
      <p:pic>
        <p:nvPicPr>
          <p:cNvPr id="14" name="Content Placeholder 9" descr="A person holding an animal&#10;&#10;Description automatically generated">
            <a:extLst>
              <a:ext uri="{FF2B5EF4-FFF2-40B4-BE49-F238E27FC236}">
                <a16:creationId xmlns:a16="http://schemas.microsoft.com/office/drawing/2014/main" id="{631C6646-78AD-4334-BDE3-94904BC7B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215" y="1747513"/>
            <a:ext cx="4469363" cy="450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56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1AF35-ED6D-4D52-B09C-71E9A889B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AE014-DA49-420F-9C6B-3B601882B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7446"/>
            <a:ext cx="10515600" cy="18815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>
                <a:sym typeface="Wingdings" panose="05000000000000000000" pitchFamily="2" charset="2"/>
              </a:rPr>
              <a:t> </a:t>
            </a:r>
            <a:r>
              <a:rPr lang="en-US" sz="3600" b="1" dirty="0"/>
              <a:t>Who is considered the inventor </a:t>
            </a:r>
            <a:r>
              <a:rPr lang="en-US" sz="3600" b="1"/>
              <a:t>of computers </a:t>
            </a:r>
            <a:r>
              <a:rPr lang="en-US" sz="3600" b="1" dirty="0"/>
              <a:t>and “programming”?</a:t>
            </a:r>
          </a:p>
          <a:p>
            <a:pPr marL="0" indent="0" algn="ctr">
              <a:buNone/>
            </a:pPr>
            <a:r>
              <a:rPr lang="en-US" i="1" dirty="0"/>
              <a:t>Hint: it is NOT one of the persons below.</a:t>
            </a:r>
          </a:p>
        </p:txBody>
      </p:sp>
      <p:pic>
        <p:nvPicPr>
          <p:cNvPr id="5122" name="Picture 2" descr="Bill Gates launches Microsoft Windows Vista operating system ...">
            <a:extLst>
              <a:ext uri="{FF2B5EF4-FFF2-40B4-BE49-F238E27FC236}">
                <a16:creationId xmlns:a16="http://schemas.microsoft.com/office/drawing/2014/main" id="{C70F1E87-E3D0-40ED-9D57-34E911FB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853" y="3652965"/>
            <a:ext cx="4215424" cy="281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acBook Air - Wikipedia">
            <a:extLst>
              <a:ext uri="{FF2B5EF4-FFF2-40B4-BE49-F238E27FC236}">
                <a16:creationId xmlns:a16="http://schemas.microsoft.com/office/drawing/2014/main" id="{648E1510-38B6-4CB6-920A-0DEEDA45D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1" b="19202"/>
          <a:stretch/>
        </p:blipFill>
        <p:spPr bwMode="auto">
          <a:xfrm>
            <a:off x="6787662" y="3329352"/>
            <a:ext cx="2952716" cy="3412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140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87096-23E0-421D-9F3A-9CC51669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“father” of 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FF047-30C7-43E7-BF95-8C555734D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92" y="1825624"/>
            <a:ext cx="5871308" cy="5137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Alan Mathison Turing </a:t>
            </a:r>
            <a:r>
              <a:rPr lang="en-US" dirty="0"/>
              <a:t>(1912–1954) was an English mathematician, computer scientist, logician, cryptanalyst, philosopher, and theoretical biologist.</a:t>
            </a:r>
          </a:p>
        </p:txBody>
      </p:sp>
      <p:pic>
        <p:nvPicPr>
          <p:cNvPr id="4100" name="Picture 4" descr="Living in Alan Turing's Future | The New Yorker">
            <a:extLst>
              <a:ext uri="{FF2B5EF4-FFF2-40B4-BE49-F238E27FC236}">
                <a16:creationId xmlns:a16="http://schemas.microsoft.com/office/drawing/2014/main" id="{681A424C-059D-4BD8-A7D8-86C1DEA1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26" y="2140151"/>
            <a:ext cx="2947241" cy="39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677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87096-23E0-421D-9F3A-9CC51669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“father” of 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FF047-30C7-43E7-BF95-8C555734D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92" y="1825624"/>
            <a:ext cx="5871308" cy="51378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Alan Mathison Turing </a:t>
            </a:r>
            <a:r>
              <a:rPr lang="en-US" dirty="0"/>
              <a:t>(1912–1954) was an English mathematician, computer scientist, logician, cryptanalyst, philosopher, and theoretical biologist.</a:t>
            </a:r>
          </a:p>
          <a:p>
            <a:r>
              <a:rPr lang="en-US" dirty="0"/>
              <a:t>Turing was highly influential in the development of theoretical computer science, formalized algorithmic concepts, and created the first Turing machine, which can be considered the first model of a general-purpose computer.</a:t>
            </a:r>
          </a:p>
        </p:txBody>
      </p:sp>
      <p:pic>
        <p:nvPicPr>
          <p:cNvPr id="4100" name="Picture 4" descr="Living in Alan Turing's Future | The New Yorker">
            <a:extLst>
              <a:ext uri="{FF2B5EF4-FFF2-40B4-BE49-F238E27FC236}">
                <a16:creationId xmlns:a16="http://schemas.microsoft.com/office/drawing/2014/main" id="{681A424C-059D-4BD8-A7D8-86C1DEA1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26" y="2140151"/>
            <a:ext cx="2947241" cy="39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278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87096-23E0-421D-9F3A-9CC51669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“father” of computer science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66FF047-30C7-43E7-BF95-8C555734DF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8492" y="1825624"/>
            <a:ext cx="5871308" cy="5137884"/>
          </a:xfrm>
        </p:spPr>
        <p:txBody>
          <a:bodyPr>
            <a:normAutofit/>
          </a:bodyPr>
          <a:lstStyle/>
          <a:p>
            <a:r>
              <a:rPr lang="en-US" dirty="0"/>
              <a:t>During World War 2, he came up with an idea of a “computer-like” machine, to decode encrypted transmissions from the German army.</a:t>
            </a:r>
          </a:p>
          <a:p>
            <a:r>
              <a:rPr lang="en-US" dirty="0"/>
              <a:t>Thanks to his decryption device, it has been estimated the war in Europe was shortened by more than two years and saved over 14 million lives.</a:t>
            </a:r>
          </a:p>
          <a:p>
            <a:r>
              <a:rPr lang="en-US" dirty="0"/>
              <a:t>Learn more about Alan Turing, by watching </a:t>
            </a:r>
            <a:r>
              <a:rPr lang="en-US" b="1" dirty="0"/>
              <a:t>The Imitation Game</a:t>
            </a:r>
            <a:r>
              <a:rPr lang="en-US" dirty="0"/>
              <a:t> movie.</a:t>
            </a:r>
          </a:p>
        </p:txBody>
      </p:sp>
      <p:pic>
        <p:nvPicPr>
          <p:cNvPr id="4100" name="Picture 4" descr="Living in Alan Turing's Future | The New Yorker">
            <a:extLst>
              <a:ext uri="{FF2B5EF4-FFF2-40B4-BE49-F238E27FC236}">
                <a16:creationId xmlns:a16="http://schemas.microsoft.com/office/drawing/2014/main" id="{681A424C-059D-4BD8-A7D8-86C1DEA1E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726" y="2140151"/>
            <a:ext cx="2947241" cy="392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cript Analysis: “The Imitation Game” — Part 1: Scene By Scene ...">
            <a:extLst>
              <a:ext uri="{FF2B5EF4-FFF2-40B4-BE49-F238E27FC236}">
                <a16:creationId xmlns:a16="http://schemas.microsoft.com/office/drawing/2014/main" id="{2F688872-9B7E-4D9D-A793-B3DB89487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967" y="1927222"/>
            <a:ext cx="3018324" cy="424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2919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44787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And that is it.</a:t>
            </a:r>
          </a:p>
        </p:txBody>
      </p:sp>
    </p:spTree>
    <p:extLst>
      <p:ext uri="{BB962C8B-B14F-4D97-AF65-F5344CB8AC3E}">
        <p14:creationId xmlns:p14="http://schemas.microsoft.com/office/powerpoint/2010/main" val="157014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And that is it.</a:t>
            </a:r>
          </a:p>
          <a:p>
            <a:pPr marL="0" indent="0">
              <a:buNone/>
            </a:pPr>
            <a:r>
              <a:rPr lang="en-US" b="1" dirty="0"/>
              <a:t>And that is all you need.</a:t>
            </a:r>
          </a:p>
        </p:txBody>
      </p:sp>
    </p:spTree>
    <p:extLst>
      <p:ext uri="{BB962C8B-B14F-4D97-AF65-F5344CB8AC3E}">
        <p14:creationId xmlns:p14="http://schemas.microsoft.com/office/powerpoint/2010/main" val="1148558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E831-5EE4-4515-87A8-002D557A3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41E7B-E28F-4357-8156-A6D92497C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745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Your computer is good at doing two, and </a:t>
            </a:r>
            <a:r>
              <a:rPr lang="en-US" b="1" dirty="0"/>
              <a:t>only</a:t>
            </a:r>
            <a:r>
              <a:rPr lang="en-US" dirty="0"/>
              <a:t> two, things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Perform computational tasks (calculations)</a:t>
            </a:r>
            <a:r>
              <a:rPr lang="en-US" dirty="0"/>
              <a:t>, as described by an algorithm provided by a human to the computer.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Remember the results of these computational tasks</a:t>
            </a:r>
            <a:r>
              <a:rPr lang="en-US" dirty="0"/>
              <a:t>, by storing them in its internal memory (and eventually retrieving these results later on, by accessing its memory)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And that is it.</a:t>
            </a:r>
          </a:p>
          <a:p>
            <a:pPr marL="0" indent="0">
              <a:buNone/>
            </a:pPr>
            <a:r>
              <a:rPr lang="en-US" b="1" dirty="0"/>
              <a:t>And that is all you need.</a:t>
            </a:r>
          </a:p>
          <a:p>
            <a:pPr marL="0" indent="0">
              <a:buNone/>
            </a:pPr>
            <a:r>
              <a:rPr lang="en-US" b="1" dirty="0"/>
              <a:t>Because all operations performed by computers nowadays can be broken down into combinations of both aforementioned operations.</a:t>
            </a:r>
          </a:p>
        </p:txBody>
      </p:sp>
    </p:spTree>
    <p:extLst>
      <p:ext uri="{BB962C8B-B14F-4D97-AF65-F5344CB8AC3E}">
        <p14:creationId xmlns:p14="http://schemas.microsoft.com/office/powerpoint/2010/main" val="2230859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r>
              <a:rPr lang="en-US" b="1" dirty="0"/>
              <a:t>Definition (Von Neumann architecture):</a:t>
            </a:r>
            <a:r>
              <a:rPr lang="en-US" dirty="0"/>
              <a:t> The Von Neumann architecture describes one of the first architectures for a computer.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ED25C18-ED44-4A07-81F0-B51FEC5A4C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1723665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A32ABDDA-4CA1-4B42-AD44-6BAD1165F6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0963990"/>
              </p:ext>
            </p:extLst>
          </p:nvPr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02353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first consists of a </a:t>
            </a:r>
            <a:r>
              <a:rPr lang="en-US" b="1" dirty="0"/>
              <a:t>Central Processing Unit (CPU)</a:t>
            </a:r>
            <a:r>
              <a:rPr lang="en-US" dirty="0"/>
              <a:t>, which itself consists of…</a:t>
            </a:r>
          </a:p>
          <a:p>
            <a:r>
              <a:rPr lang="en-US" dirty="0"/>
              <a:t>An </a:t>
            </a:r>
            <a:r>
              <a:rPr lang="en-US" b="1" dirty="0"/>
              <a:t>Arithmetic/Logic Unit </a:t>
            </a:r>
            <a:r>
              <a:rPr lang="en-US" dirty="0"/>
              <a:t>(in charge of dealing with instructions, typically math operations, in binary 0/1),</a:t>
            </a:r>
          </a:p>
          <a:p>
            <a:r>
              <a:rPr lang="en-US" dirty="0"/>
              <a:t>And </a:t>
            </a:r>
            <a:r>
              <a:rPr lang="en-US" b="1" dirty="0"/>
              <a:t>a Control Unit </a:t>
            </a:r>
            <a:r>
              <a:rPr lang="en-US" dirty="0"/>
              <a:t>(in charge of the hardware and communication between different hardware elements)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C35A0B2-0B44-4E35-BBDF-7D6FBB3602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1942606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AB152EA7-B1E1-4B48-A91A-64E8BB1ACB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440125"/>
              </p:ext>
            </p:extLst>
          </p:nvPr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11509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(Week1, Session1 – W1S1)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7790"/>
          </a:xfrm>
        </p:spPr>
        <p:txBody>
          <a:bodyPr>
            <a:normAutofit/>
          </a:bodyPr>
          <a:lstStyle/>
          <a:p>
            <a:r>
              <a:rPr lang="en-US" dirty="0"/>
              <a:t>About this course: syllabus, objective, </a:t>
            </a:r>
            <a:r>
              <a:rPr lang="en-US" dirty="0" err="1"/>
              <a:t>eDimension</a:t>
            </a:r>
            <a:r>
              <a:rPr lang="en-US" dirty="0"/>
              <a:t>, practices, etc.</a:t>
            </a:r>
          </a:p>
          <a:p>
            <a:endParaRPr lang="en-US" dirty="0"/>
          </a:p>
          <a:p>
            <a:r>
              <a:rPr lang="en-US" dirty="0"/>
              <a:t>What is programming?</a:t>
            </a:r>
          </a:p>
          <a:p>
            <a:r>
              <a:rPr lang="en-US" dirty="0"/>
              <a:t>Key concepts about programming and computer science.</a:t>
            </a:r>
          </a:p>
          <a:p>
            <a:r>
              <a:rPr lang="en-US" dirty="0"/>
              <a:t>Programming languages.</a:t>
            </a:r>
          </a:p>
          <a:p>
            <a:endParaRPr lang="en-US" dirty="0"/>
          </a:p>
          <a:p>
            <a:r>
              <a:rPr lang="en-US" b="1" dirty="0"/>
              <a:t>Installing and configuring Python, and extra packages.</a:t>
            </a:r>
          </a:p>
          <a:p>
            <a:r>
              <a:rPr lang="en-US" dirty="0"/>
              <a:t>Our first programs!</a:t>
            </a:r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also contains…</a:t>
            </a:r>
          </a:p>
          <a:p>
            <a:r>
              <a:rPr lang="en-US" dirty="0"/>
              <a:t>A </a:t>
            </a:r>
            <a:r>
              <a:rPr lang="en-US" b="1" dirty="0"/>
              <a:t>Memory</a:t>
            </a:r>
            <a:r>
              <a:rPr lang="en-US" dirty="0"/>
              <a:t> </a:t>
            </a:r>
            <a:r>
              <a:rPr lang="en-US" b="1" dirty="0"/>
              <a:t>Unit</a:t>
            </a:r>
            <a:r>
              <a:rPr lang="en-US" dirty="0"/>
              <a:t> (for storing and retrieving results from previous computational tasks, using binary formatting 0/1),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072ADA-ADA8-432E-B9CF-44B015EC4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774615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28436DC-05AB-4CF8-980F-C21616355677}"/>
              </a:ext>
            </a:extLst>
          </p:cNvPr>
          <p:cNvGraphicFramePr/>
          <p:nvPr/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72841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2EEA5-E31E-4472-9199-5FA0AA862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Von Neumann architecture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F3A95-B073-4D2F-B91A-222EE53F8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346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It also contains…</a:t>
            </a:r>
          </a:p>
          <a:p>
            <a:r>
              <a:rPr lang="en-US" dirty="0"/>
              <a:t>A </a:t>
            </a:r>
            <a:r>
              <a:rPr lang="en-US" b="1" dirty="0"/>
              <a:t>Memory</a:t>
            </a:r>
            <a:r>
              <a:rPr lang="en-US" dirty="0"/>
              <a:t> </a:t>
            </a:r>
            <a:r>
              <a:rPr lang="en-US" b="1" dirty="0"/>
              <a:t>Unit</a:t>
            </a:r>
            <a:r>
              <a:rPr lang="en-US" dirty="0"/>
              <a:t> (for storing and retrieving results from previous computational tasks, using binary formatting 0/1),</a:t>
            </a:r>
          </a:p>
          <a:p>
            <a:r>
              <a:rPr lang="en-US" b="1" dirty="0"/>
              <a:t>Inputs</a:t>
            </a:r>
            <a:r>
              <a:rPr lang="en-US" dirty="0"/>
              <a:t> </a:t>
            </a:r>
            <a:r>
              <a:rPr lang="en-US" b="1" dirty="0"/>
              <a:t>and</a:t>
            </a:r>
            <a:r>
              <a:rPr lang="en-US" dirty="0"/>
              <a:t> </a:t>
            </a:r>
            <a:r>
              <a:rPr lang="en-US" b="1" dirty="0"/>
              <a:t>Outputs</a:t>
            </a:r>
            <a:r>
              <a:rPr lang="en-US" dirty="0"/>
              <a:t> </a:t>
            </a:r>
            <a:r>
              <a:rPr lang="en-US" b="1" dirty="0"/>
              <a:t>Devices</a:t>
            </a:r>
            <a:r>
              <a:rPr lang="en-US" dirty="0"/>
              <a:t> (e.g. mouse, keyboard, screen, microphone, webcam, etc.).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072ADA-ADA8-432E-B9CF-44B015EC43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8133758"/>
              </p:ext>
            </p:extLst>
          </p:nvPr>
        </p:nvGraphicFramePr>
        <p:xfrm>
          <a:off x="6096000" y="1266092"/>
          <a:ext cx="6017846" cy="5494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28436DC-05AB-4CF8-980F-C216163556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1514868"/>
              </p:ext>
            </p:extLst>
          </p:nvPr>
        </p:nvGraphicFramePr>
        <p:xfrm>
          <a:off x="8167075" y="4220308"/>
          <a:ext cx="2029069" cy="1875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985560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9A74F71-2A6E-47C1-8B95-AF0F3B2F7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48" y="2590198"/>
            <a:ext cx="5073894" cy="307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5418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binary is heavy and difficult to read for humans.</a:t>
            </a:r>
          </a:p>
          <a:p>
            <a:r>
              <a:rPr lang="en-US" b="1" dirty="0"/>
              <a:t>Example: </a:t>
            </a:r>
            <a:r>
              <a:rPr lang="en-US" dirty="0"/>
              <a:t>“Matthieu”, in binary, is “01001101 01100001 01110100 01110100 01101000 01101001 01100101 01110101“.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69A74F71-2A6E-47C1-8B95-AF0F3B2F7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648" y="2590198"/>
            <a:ext cx="5073894" cy="307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7128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r>
              <a:rPr lang="en-US" b="1" dirty="0"/>
              <a:t>Solution: </a:t>
            </a:r>
            <a:r>
              <a:rPr lang="en-US" dirty="0"/>
              <a:t>find an intermediate language, readable by humans, to address the computer.</a:t>
            </a:r>
          </a:p>
          <a:p>
            <a:pPr lvl="1"/>
            <a:r>
              <a:rPr lang="en-US" b="1" dirty="0"/>
              <a:t>High-level language: </a:t>
            </a:r>
            <a:r>
              <a:rPr lang="en-US" dirty="0"/>
              <a:t>closer to human language (easy to learn)</a:t>
            </a:r>
          </a:p>
          <a:p>
            <a:pPr lvl="1"/>
            <a:r>
              <a:rPr lang="en-US" b="1" dirty="0"/>
              <a:t>Low-level language: </a:t>
            </a:r>
            <a:r>
              <a:rPr lang="en-US" dirty="0"/>
              <a:t>closer to binary (faster, but difficult to learn)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1C0C2-09B2-4371-8D30-9C24B9E93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41" t="28718" r="16282" b="21231"/>
          <a:stretch/>
        </p:blipFill>
        <p:spPr>
          <a:xfrm>
            <a:off x="5900618" y="2362564"/>
            <a:ext cx="6280942" cy="349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8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0897DF-6950-44E4-BAD5-7176D4386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problem of dealing with binary and the need for programming languages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4F1DD45-7FA0-4654-A140-830CA8245E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7791"/>
          </a:xfrm>
        </p:spPr>
        <p:txBody>
          <a:bodyPr>
            <a:norm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in a computer, all operations (computational and memory tasks) and are performed in </a:t>
            </a:r>
            <a:r>
              <a:rPr lang="en-US" b="1" dirty="0"/>
              <a:t>binary</a:t>
            </a:r>
            <a:r>
              <a:rPr lang="en-US" dirty="0"/>
              <a:t>.</a:t>
            </a:r>
          </a:p>
          <a:p>
            <a:r>
              <a:rPr lang="en-US" b="1" dirty="0"/>
              <a:t>Solution: </a:t>
            </a:r>
            <a:r>
              <a:rPr lang="en-US" dirty="0"/>
              <a:t>find an intermediate language, readable by humans, to address the computer.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High-level language: </a:t>
            </a:r>
            <a:r>
              <a:rPr lang="en-US" dirty="0">
                <a:solidFill>
                  <a:schemeClr val="accent1"/>
                </a:solidFill>
              </a:rPr>
              <a:t>closer to human language (easy to learn)</a:t>
            </a:r>
          </a:p>
          <a:p>
            <a:pPr lvl="1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Low-level language: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closer to binary (faster, but difficult to learn)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11C0C2-09B2-4371-8D30-9C24B9E934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41" t="28718" r="16282" b="21231"/>
          <a:stretch/>
        </p:blipFill>
        <p:spPr>
          <a:xfrm>
            <a:off x="5900618" y="2362564"/>
            <a:ext cx="6280942" cy="34989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15EBED8-2EA8-49DE-96CB-7A9189C349B4}"/>
              </a:ext>
            </a:extLst>
          </p:cNvPr>
          <p:cNvSpPr/>
          <p:nvPr/>
        </p:nvSpPr>
        <p:spPr>
          <a:xfrm>
            <a:off x="8932985" y="5337908"/>
            <a:ext cx="422030" cy="164123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16AD9910-A775-4C36-BA88-AAFDC5053383}"/>
              </a:ext>
            </a:extLst>
          </p:cNvPr>
          <p:cNvSpPr/>
          <p:nvPr/>
        </p:nvSpPr>
        <p:spPr>
          <a:xfrm>
            <a:off x="8768861" y="4269519"/>
            <a:ext cx="750277" cy="9534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8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Python: what is 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About Python: </a:t>
            </a:r>
            <a:r>
              <a:rPr lang="en-US" dirty="0"/>
              <a:t>Python is an interpreted, high-level, general-purpose programming language.</a:t>
            </a:r>
          </a:p>
          <a:p>
            <a:r>
              <a:rPr lang="en-US" dirty="0"/>
              <a:t>Created by Guido van Rossum and first released in 1991.</a:t>
            </a:r>
          </a:p>
          <a:p>
            <a:r>
              <a:rPr lang="en-US" dirty="0"/>
              <a:t>Currently on its </a:t>
            </a:r>
            <a:r>
              <a:rPr lang="en-US" b="1" dirty="0"/>
              <a:t>v3</a:t>
            </a:r>
            <a:r>
              <a:rPr lang="en-US" dirty="0"/>
              <a:t>, since </a:t>
            </a:r>
            <a:r>
              <a:rPr lang="en-US" b="1" dirty="0"/>
              <a:t>2008</a:t>
            </a:r>
            <a:r>
              <a:rPr lang="en-US" dirty="0"/>
              <a:t>.</a:t>
            </a:r>
          </a:p>
          <a:p>
            <a:r>
              <a:rPr lang="en-US" dirty="0"/>
              <a:t>Python's design philosophy emphasizes code </a:t>
            </a:r>
            <a:r>
              <a:rPr lang="en-US" b="1" dirty="0"/>
              <a:t>readability</a:t>
            </a:r>
            <a:r>
              <a:rPr lang="en-US" dirty="0"/>
              <a:t>.</a:t>
            </a:r>
          </a:p>
          <a:p>
            <a:r>
              <a:rPr lang="en-US" dirty="0"/>
              <a:t>Its language constructs aim to help programmers write clear, logical code for small and large-scale projects.</a:t>
            </a:r>
          </a:p>
        </p:txBody>
      </p:sp>
      <p:pic>
        <p:nvPicPr>
          <p:cNvPr id="6" name="Picture 4" descr="Python Logo Download - AI - All Vector Logo">
            <a:extLst>
              <a:ext uri="{FF2B5EF4-FFF2-40B4-BE49-F238E27FC236}">
                <a16:creationId xmlns:a16="http://schemas.microsoft.com/office/drawing/2014/main" id="{4A199E1E-DAE6-49C4-B69D-132687E37A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1" b="30544"/>
          <a:stretch/>
        </p:blipFill>
        <p:spPr bwMode="auto">
          <a:xfrm>
            <a:off x="6611304" y="1905855"/>
            <a:ext cx="5339015" cy="1351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ython's creator thinks it has a diversity problem — Quartz">
            <a:extLst>
              <a:ext uri="{FF2B5EF4-FFF2-40B4-BE49-F238E27FC236}">
                <a16:creationId xmlns:a16="http://schemas.microsoft.com/office/drawing/2014/main" id="{AD6D7572-0E07-441E-B357-9D7EA4A4D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365" y="3442188"/>
            <a:ext cx="4618892" cy="259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7871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73760"/>
          </a:xfrm>
        </p:spPr>
        <p:txBody>
          <a:bodyPr>
            <a:normAutofit/>
          </a:bodyPr>
          <a:lstStyle/>
          <a:p>
            <a:r>
              <a:rPr lang="en-US" b="1" dirty="0"/>
              <a:t>High-level language:</a:t>
            </a:r>
            <a:r>
              <a:rPr lang="en-US" dirty="0"/>
              <a:t> easy to write and read, and therefore well-suited for beginners.</a:t>
            </a:r>
          </a:p>
          <a:p>
            <a:r>
              <a:rPr lang="en-US" b="1" dirty="0"/>
              <a:t>Wide variety of packages:</a:t>
            </a:r>
            <a:r>
              <a:rPr lang="en-US" dirty="0"/>
              <a:t> can be used for multiple purposes (computer software, phone apps, video games, web, etc.)</a:t>
            </a:r>
          </a:p>
          <a:p>
            <a:r>
              <a:rPr lang="en-US" b="1" dirty="0"/>
              <a:t>Dynamic typing: </a:t>
            </a:r>
            <a:r>
              <a:rPr lang="en-US" dirty="0"/>
              <a:t>in layman terms, Python is able to manage the data saved to memory, in an automated and efficient fashion, without human intervention.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ADC2A-446B-4968-B5F0-73A7299B2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973759"/>
          </a:xfrm>
        </p:spPr>
        <p:txBody>
          <a:bodyPr>
            <a:normAutofit/>
          </a:bodyPr>
          <a:lstStyle/>
          <a:p>
            <a:r>
              <a:rPr lang="en-US" b="1" dirty="0"/>
              <a:t>Python is the #1 language for data science and AI at the moment: </a:t>
            </a:r>
            <a:r>
              <a:rPr lang="en-US" dirty="0"/>
              <a:t>several frameworks such as </a:t>
            </a:r>
            <a:r>
              <a:rPr lang="en-US" dirty="0" err="1"/>
              <a:t>Tensorflow</a:t>
            </a:r>
            <a:r>
              <a:rPr lang="en-US" dirty="0"/>
              <a:t> (Google AI), </a:t>
            </a:r>
            <a:r>
              <a:rPr lang="en-US" dirty="0" err="1"/>
              <a:t>Pytorch</a:t>
            </a:r>
            <a:r>
              <a:rPr lang="en-US" dirty="0"/>
              <a:t> (widely used in academic research on AI), etc.</a:t>
            </a:r>
          </a:p>
        </p:txBody>
      </p:sp>
      <p:pic>
        <p:nvPicPr>
          <p:cNvPr id="3076" name="Picture 4" descr="most learned programming languages">
            <a:extLst>
              <a:ext uri="{FF2B5EF4-FFF2-40B4-BE49-F238E27FC236}">
                <a16:creationId xmlns:a16="http://schemas.microsoft.com/office/drawing/2014/main" id="{A388C95C-C1C9-4353-86A6-7D615272F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23" y="4612693"/>
            <a:ext cx="5449277" cy="147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46212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9CB4F-B59F-43E9-8A31-5C4E89024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Python?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81B2D7-0DC6-496A-9D68-CE9C9D5436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Python is widely used in IT companies.</a:t>
            </a:r>
          </a:p>
          <a:p>
            <a:r>
              <a:rPr lang="en-US" b="1" dirty="0"/>
              <a:t>Also, high interoperability with other languages: </a:t>
            </a:r>
            <a:r>
              <a:rPr lang="en-US" dirty="0"/>
              <a:t>Jumping to or including another language (Java, C, SQL, etc.) is easy, once you know Python.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0DC72EB-57C1-4195-9C03-E374E8533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079" y="5386142"/>
            <a:ext cx="11504246" cy="13255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dirty="0">
                <a:sym typeface="Wingdings" panose="05000000000000000000" pitchFamily="2" charset="2"/>
              </a:rPr>
              <a:t> </a:t>
            </a:r>
            <a:r>
              <a:rPr lang="en-US" sz="3200" dirty="0"/>
              <a:t>Overall, Python is a good </a:t>
            </a:r>
            <a:r>
              <a:rPr lang="en-US" sz="3200" b="1" dirty="0"/>
              <a:t>entry</a:t>
            </a:r>
            <a:r>
              <a:rPr lang="en-US" sz="3200" dirty="0"/>
              <a:t> </a:t>
            </a:r>
            <a:r>
              <a:rPr lang="en-US" sz="3200" b="1" dirty="0"/>
              <a:t>point</a:t>
            </a:r>
            <a:r>
              <a:rPr lang="en-US" sz="3200" dirty="0"/>
              <a:t> for beginners in both programming and computer science, and therefore the first language we teach in SUTD. </a:t>
            </a:r>
          </a:p>
          <a:p>
            <a:pPr algn="ctr"/>
            <a:endParaRPr lang="en-US" sz="3200" dirty="0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B7FF1C0-6BF6-42A8-B02D-4E62D911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279" y="1572054"/>
            <a:ext cx="5558046" cy="33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3922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E49B5-0779-41CA-AABF-284851EC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6E428A-BDB7-4401-96D1-3FCEB78D0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this class, we will use </a:t>
            </a:r>
            <a:r>
              <a:rPr lang="en-US" b="1"/>
              <a:t>Python 3.11(.</a:t>
            </a:r>
            <a:r>
              <a:rPr lang="en-US" b="1" dirty="0"/>
              <a:t>4</a:t>
            </a:r>
            <a:r>
              <a:rPr lang="en-US" b="1"/>
              <a:t>) </a:t>
            </a:r>
            <a:r>
              <a:rPr lang="en-US" dirty="0"/>
              <a:t>(latest stable version available on </a:t>
            </a:r>
            <a:r>
              <a:rPr lang="en-US"/>
              <a:t>the 10</a:t>
            </a:r>
            <a:r>
              <a:rPr lang="en-US" baseline="30000"/>
              <a:t>th</a:t>
            </a:r>
            <a:r>
              <a:rPr lang="en-US"/>
              <a:t> </a:t>
            </a:r>
            <a:r>
              <a:rPr lang="en-US" dirty="0"/>
              <a:t>of </a:t>
            </a:r>
            <a:r>
              <a:rPr lang="en-US"/>
              <a:t>July 2023).</a:t>
            </a:r>
            <a:endParaRPr lang="en-US" dirty="0"/>
          </a:p>
          <a:p>
            <a:r>
              <a:rPr lang="en-US" dirty="0"/>
              <a:t>Download it here (for 32/64-bit Windows and Mac users, Linux users can get it via apt-get or </a:t>
            </a:r>
            <a:r>
              <a:rPr lang="en-US" dirty="0" err="1"/>
              <a:t>SoftwareCenter</a:t>
            </a:r>
            <a:r>
              <a:rPr lang="en-US" dirty="0"/>
              <a:t>)</a:t>
            </a:r>
          </a:p>
          <a:p>
            <a:pPr marL="0" indent="0">
              <a:buNone/>
            </a:pPr>
            <a:r>
              <a:rPr lang="fr-FR" dirty="0">
                <a:hlinkClick r:id="rId2"/>
              </a:rPr>
              <a:t>https://www.python.org/downloads/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47A02E-4655-24F4-1057-EA8E819CC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0" y="4125749"/>
            <a:ext cx="6924430" cy="27337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4B7B71-83BE-A127-8745-E878DCB44DC7}"/>
              </a:ext>
            </a:extLst>
          </p:cNvPr>
          <p:cNvSpPr txBox="1"/>
          <p:nvPr/>
        </p:nvSpPr>
        <p:spPr>
          <a:xfrm rot="629036">
            <a:off x="7151835" y="520074"/>
            <a:ext cx="46524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2"/>
                </a:solidFill>
              </a:rPr>
              <a:t>Install it now!</a:t>
            </a:r>
          </a:p>
        </p:txBody>
      </p:sp>
    </p:spTree>
    <p:extLst>
      <p:ext uri="{BB962C8B-B14F-4D97-AF65-F5344CB8AC3E}">
        <p14:creationId xmlns:p14="http://schemas.microsoft.com/office/powerpoint/2010/main" val="32181515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3325F-6FA4-43B1-ABC9-E70DEBBFC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this Summer School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64886E-E1DF-4DBE-8849-C35CB8929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Objectives:</a:t>
            </a:r>
          </a:p>
          <a:p>
            <a:r>
              <a:rPr lang="en-US" dirty="0"/>
              <a:t>Give the students an introduction to Computer Science,</a:t>
            </a:r>
          </a:p>
          <a:p>
            <a:r>
              <a:rPr lang="en-US" dirty="0"/>
              <a:t>Programming,</a:t>
            </a:r>
          </a:p>
          <a:p>
            <a:r>
              <a:rPr lang="en-US" dirty="0"/>
              <a:t>and Python.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Delivery:</a:t>
            </a:r>
          </a:p>
          <a:p>
            <a:r>
              <a:rPr lang="en-US" dirty="0"/>
              <a:t>3x 2h-lessons per week</a:t>
            </a:r>
          </a:p>
          <a:p>
            <a:r>
              <a:rPr lang="en-US" dirty="0"/>
              <a:t>Lessons include a bit of theory (PPT slides) and practice activities (in </a:t>
            </a:r>
            <a:r>
              <a:rPr lang="en-US" dirty="0" err="1"/>
              <a:t>Jupyter</a:t>
            </a:r>
            <a:r>
              <a:rPr lang="en-US" dirty="0"/>
              <a:t> Notebooks)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283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A72C0-6DB9-D121-0492-98FF581A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Console/Terminal/Shell/Bash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D778F-D270-1428-6FA4-375D99B6F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(Console, Terminal, Shell, or Bash):</a:t>
            </a:r>
          </a:p>
          <a:p>
            <a:r>
              <a:rPr lang="en-US" dirty="0"/>
              <a:t>The console is a text prompt expecting commands, which can be used to communicate with your computer.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4F47945-F9A5-2259-9C28-6036FFFE5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dirty="0"/>
              <a:t>(And in the early days of computers, it was the only way to communicate with them!)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A46CC-EF4D-D616-EABD-3DC5A7A82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7147" y="3313722"/>
            <a:ext cx="5080948" cy="333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99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A72C0-6DB9-D121-0492-98FF581A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Console/Terminal/Shell/Bash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D778F-D270-1428-6FA4-375D99B6F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(Console, Terminal, Shell, or Bash):</a:t>
            </a:r>
          </a:p>
          <a:p>
            <a:r>
              <a:rPr lang="en-US" dirty="0"/>
              <a:t>The console is a text prompt expecting commands, which can be used to communicate with your computer.</a:t>
            </a:r>
          </a:p>
          <a:p>
            <a:r>
              <a:rPr lang="en-US" b="1" dirty="0"/>
              <a:t>Nowadays, your Operating System (OS) provides an easier and more user-friendly way to communicate with your computer and “hides” the need for console.</a:t>
            </a:r>
            <a:endParaRPr lang="en-GB" b="1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4F47945-F9A5-2259-9C28-6036FFFE5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b="1" dirty="0"/>
              <a:t>But consoles are still there, hidden somewhere in your computers anyway!</a:t>
            </a:r>
            <a:endParaRPr lang="en-GB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96A27D2-69F8-720C-DA72-7461BF62F9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097"/>
          <a:stretch/>
        </p:blipFill>
        <p:spPr>
          <a:xfrm>
            <a:off x="6536103" y="3302760"/>
            <a:ext cx="5427275" cy="328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346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A72C0-6DB9-D121-0492-98FF581AD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Console/Terminal/Shell/Bash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1D778F-D270-1428-6FA4-375D99B6F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(Console, Terminal, Shell, or Bash):</a:t>
            </a:r>
          </a:p>
          <a:p>
            <a:r>
              <a:rPr lang="en-US" dirty="0"/>
              <a:t>The console is a text prompt expecting commands, which can be used to communicate with your computer.</a:t>
            </a:r>
          </a:p>
          <a:p>
            <a:r>
              <a:rPr lang="en-US" b="1" dirty="0"/>
              <a:t>Nowadays, your Operating System (OS) provides an easier and more user-friendly way to communicate with your computer and “hides” the need for console.</a:t>
            </a:r>
            <a:endParaRPr lang="en-GB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91A9D2-0D50-CD96-7CB4-473F3D581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38769"/>
            <a:ext cx="6023057" cy="33879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F9112D-CF1B-7924-541A-7664E654058E}"/>
              </a:ext>
            </a:extLst>
          </p:cNvPr>
          <p:cNvSpPr txBox="1"/>
          <p:nvPr/>
        </p:nvSpPr>
        <p:spPr>
          <a:xfrm>
            <a:off x="7449189" y="3038659"/>
            <a:ext cx="3316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Hacker in movies starter pack</a:t>
            </a:r>
            <a:endParaRPr lang="en-GB" sz="2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4FA691-BFBF-3324-501E-DEDF520F83DD}"/>
              </a:ext>
            </a:extLst>
          </p:cNvPr>
          <p:cNvSpPr txBox="1"/>
          <p:nvPr/>
        </p:nvSpPr>
        <p:spPr>
          <a:xfrm>
            <a:off x="6408615" y="1825624"/>
            <a:ext cx="57104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(Typically, you see consoles all the time in computer/hacker movies.)</a:t>
            </a:r>
            <a:endParaRPr lang="en-GB" sz="2800" b="1" dirty="0"/>
          </a:p>
        </p:txBody>
      </p:sp>
    </p:spTree>
    <p:extLst>
      <p:ext uri="{BB962C8B-B14F-4D97-AF65-F5344CB8AC3E}">
        <p14:creationId xmlns:p14="http://schemas.microsoft.com/office/powerpoint/2010/main" val="20031297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C431-233A-4BB8-9EC6-BB5F06E7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console (Windows)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E826-9976-4009-9511-17921681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72244"/>
          </a:xfrm>
        </p:spPr>
        <p:txBody>
          <a:bodyPr/>
          <a:lstStyle/>
          <a:p>
            <a:r>
              <a:rPr lang="en-US" dirty="0"/>
              <a:t>Check your installation has completed appropriately, by trying to open a </a:t>
            </a:r>
            <a:r>
              <a:rPr lang="en-US" b="1" dirty="0"/>
              <a:t>console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Windows: </a:t>
            </a:r>
            <a:r>
              <a:rPr lang="en-US" dirty="0"/>
              <a:t>the cool way.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Press simultaneously </a:t>
            </a:r>
            <a:r>
              <a:rPr lang="en-US" b="1" dirty="0"/>
              <a:t>Windows</a:t>
            </a:r>
            <a:r>
              <a:rPr lang="en-US" dirty="0"/>
              <a:t> </a:t>
            </a:r>
            <a:r>
              <a:rPr lang="en-US" b="1" dirty="0"/>
              <a:t>key</a:t>
            </a:r>
            <a:r>
              <a:rPr lang="en-US" dirty="0"/>
              <a:t> </a:t>
            </a:r>
            <a:r>
              <a:rPr lang="en-US" b="1" dirty="0"/>
              <a:t>+</a:t>
            </a:r>
            <a:r>
              <a:rPr lang="en-US" dirty="0"/>
              <a:t> </a:t>
            </a:r>
            <a:r>
              <a:rPr lang="en-US" b="1" dirty="0"/>
              <a:t>R</a:t>
            </a:r>
            <a:r>
              <a:rPr lang="en-US" dirty="0"/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 type </a:t>
            </a:r>
            <a:r>
              <a:rPr lang="en-US" b="1" dirty="0" err="1"/>
              <a:t>cmd</a:t>
            </a:r>
            <a:r>
              <a:rPr lang="en-US" b="1" dirty="0"/>
              <a:t> (which is short for command console)</a:t>
            </a:r>
            <a:r>
              <a:rPr lang="en-US" dirty="0"/>
              <a:t>, and press </a:t>
            </a:r>
            <a:r>
              <a:rPr lang="en-US" b="1" dirty="0"/>
              <a:t>Enter.</a:t>
            </a:r>
          </a:p>
          <a:p>
            <a:endParaRPr lang="en-US" b="1" dirty="0"/>
          </a:p>
        </p:txBody>
      </p:sp>
      <p:pic>
        <p:nvPicPr>
          <p:cNvPr id="4098" name="Picture 2" descr="How to Force Quit an Application on a Windows 10 PC : HelloTech How">
            <a:extLst>
              <a:ext uri="{FF2B5EF4-FFF2-40B4-BE49-F238E27FC236}">
                <a16:creationId xmlns:a16="http://schemas.microsoft.com/office/drawing/2014/main" id="{AE44D1AC-2835-461F-8A78-5174F37915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69"/>
          <a:stretch/>
        </p:blipFill>
        <p:spPr bwMode="auto">
          <a:xfrm>
            <a:off x="6418141" y="1555261"/>
            <a:ext cx="2077183" cy="258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Use Windows Key + R To Quickly Launch Apps As Administrator">
            <a:extLst>
              <a:ext uri="{FF2B5EF4-FFF2-40B4-BE49-F238E27FC236}">
                <a16:creationId xmlns:a16="http://schemas.microsoft.com/office/drawing/2014/main" id="{72BCC666-E313-4DAA-8604-0F2F9E5C6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665" y="1917811"/>
            <a:ext cx="3027850" cy="169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782DD8-121C-444B-A207-E3498C1E85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r="35292" b="72513"/>
          <a:stretch/>
        </p:blipFill>
        <p:spPr>
          <a:xfrm>
            <a:off x="7198534" y="4307577"/>
            <a:ext cx="4042280" cy="236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65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C431-233A-4BB8-9EC6-BB5F06E7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console (Windows – option 2)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E826-9976-4009-9511-17921681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72244"/>
          </a:xfrm>
        </p:spPr>
        <p:txBody>
          <a:bodyPr>
            <a:normAutofit/>
          </a:bodyPr>
          <a:lstStyle/>
          <a:p>
            <a:r>
              <a:rPr lang="en-US" b="1" dirty="0"/>
              <a:t>Windows option 2: </a:t>
            </a:r>
            <a:r>
              <a:rPr lang="en-US" dirty="0"/>
              <a:t>faster and more convenient way, in my opinion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Open</a:t>
            </a:r>
            <a:r>
              <a:rPr lang="en-US" dirty="0"/>
              <a:t> </a:t>
            </a:r>
            <a:r>
              <a:rPr lang="en-US" b="1" dirty="0"/>
              <a:t>an</a:t>
            </a:r>
            <a:r>
              <a:rPr lang="en-US" dirty="0"/>
              <a:t> </a:t>
            </a:r>
            <a:r>
              <a:rPr lang="en-US" b="1" dirty="0"/>
              <a:t>explorer window/file manager window</a:t>
            </a:r>
            <a:r>
              <a:rPr lang="en-US" dirty="0"/>
              <a:t> in the folder you attempt to work in.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Hold</a:t>
            </a:r>
            <a:r>
              <a:rPr lang="en-US" dirty="0"/>
              <a:t> </a:t>
            </a:r>
            <a:r>
              <a:rPr lang="en-US" b="1" dirty="0"/>
              <a:t>shift</a:t>
            </a:r>
            <a:r>
              <a:rPr lang="en-US" dirty="0"/>
              <a:t> and </a:t>
            </a:r>
            <a:r>
              <a:rPr lang="en-US" b="1" dirty="0"/>
              <a:t>right-click</a:t>
            </a:r>
            <a:r>
              <a:rPr lang="en-US" dirty="0"/>
              <a:t> in an empty space of the explorer window.</a:t>
            </a:r>
            <a:endParaRPr lang="en-US" b="1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Choose “Open </a:t>
            </a:r>
            <a:r>
              <a:rPr lang="en-US" b="1" dirty="0" err="1"/>
              <a:t>Powershell</a:t>
            </a:r>
            <a:r>
              <a:rPr lang="en-US" b="1" dirty="0"/>
              <a:t> window here”.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6CA2D1-D598-4494-9A0F-7203BD1163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3771" b="16690"/>
          <a:stretch/>
        </p:blipFill>
        <p:spPr>
          <a:xfrm>
            <a:off x="6403427" y="1414779"/>
            <a:ext cx="5483774" cy="544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4639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2C431-233A-4BB8-9EC6-BB5F06E7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Opening a console (Mac OS)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C2E826-9976-4009-9511-1792168109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772244"/>
          </a:xfrm>
        </p:spPr>
        <p:txBody>
          <a:bodyPr>
            <a:normAutofit/>
          </a:bodyPr>
          <a:lstStyle/>
          <a:p>
            <a:r>
              <a:rPr lang="en-US" b="1" dirty="0"/>
              <a:t>Mac: </a:t>
            </a:r>
            <a:r>
              <a:rPr lang="en-US" dirty="0"/>
              <a:t>roughly the same procedure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Press simultaneously </a:t>
            </a:r>
            <a:r>
              <a:rPr lang="en-US" b="1" dirty="0"/>
              <a:t>Command</a:t>
            </a:r>
            <a:r>
              <a:rPr lang="en-US" dirty="0"/>
              <a:t> </a:t>
            </a:r>
            <a:r>
              <a:rPr lang="en-US" b="1" dirty="0"/>
              <a:t>key</a:t>
            </a:r>
            <a:r>
              <a:rPr lang="en-US" dirty="0"/>
              <a:t> </a:t>
            </a:r>
            <a:r>
              <a:rPr lang="en-US" b="1" dirty="0"/>
              <a:t>+</a:t>
            </a:r>
            <a:r>
              <a:rPr lang="en-US" dirty="0"/>
              <a:t> </a:t>
            </a:r>
            <a:r>
              <a:rPr lang="en-US" b="1" dirty="0"/>
              <a:t>Space</a:t>
            </a:r>
            <a:r>
              <a:rPr lang="en-US" dirty="0"/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 type </a:t>
            </a:r>
            <a:r>
              <a:rPr lang="en-US" b="1" dirty="0"/>
              <a:t>Terminal</a:t>
            </a:r>
            <a:r>
              <a:rPr lang="en-US" dirty="0"/>
              <a:t>,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It should appear as your top result, click it</a:t>
            </a:r>
            <a:endParaRPr lang="en-US" b="1" dirty="0"/>
          </a:p>
        </p:txBody>
      </p:sp>
      <p:pic>
        <p:nvPicPr>
          <p:cNvPr id="6146" name="Picture 2" descr="Search Your Mac: Command Spacebar - Teacher Tech">
            <a:extLst>
              <a:ext uri="{FF2B5EF4-FFF2-40B4-BE49-F238E27FC236}">
                <a16:creationId xmlns:a16="http://schemas.microsoft.com/office/drawing/2014/main" id="{1A992542-FB94-4CC3-8D26-1FFA7C049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468" y="4743450"/>
            <a:ext cx="227647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7 simple ways to open Terminal on Mac">
            <a:extLst>
              <a:ext uri="{FF2B5EF4-FFF2-40B4-BE49-F238E27FC236}">
                <a16:creationId xmlns:a16="http://schemas.microsoft.com/office/drawing/2014/main" id="{EA3F5136-7912-4004-8C36-6B0D325FD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086" y="1868168"/>
            <a:ext cx="5470093" cy="484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182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F831-BF68-3EA3-808F-75CA21EF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mode vs. Python mode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4617-3348-32B1-1D4A-9FD494EA80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installing Python, you may use the console to type Windows/Mac/OS commands</a:t>
            </a:r>
            <a:br>
              <a:rPr lang="en-US" dirty="0"/>
            </a:br>
            <a:r>
              <a:rPr lang="en-US" dirty="0"/>
              <a:t>(a.k.a. </a:t>
            </a:r>
            <a:r>
              <a:rPr lang="en-US" b="1" dirty="0"/>
              <a:t>OS mode</a:t>
            </a:r>
            <a:r>
              <a:rPr lang="en-US" dirty="0"/>
              <a:t>)</a:t>
            </a:r>
          </a:p>
          <a:p>
            <a:r>
              <a:rPr lang="en-US" dirty="0"/>
              <a:t>Typically, commands for creating, copying, pasting, moving through folders or files, etc. 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B7FD5-63ED-7CA5-AC3C-E6B13AFC0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38446" cy="4351338"/>
          </a:xfrm>
        </p:spPr>
        <p:txBody>
          <a:bodyPr/>
          <a:lstStyle/>
          <a:p>
            <a:r>
              <a:rPr lang="en-US" dirty="0"/>
              <a:t>You may also use a command to start a Python environment.</a:t>
            </a:r>
          </a:p>
          <a:p>
            <a:r>
              <a:rPr lang="en-US" dirty="0"/>
              <a:t>While in the Python environment or </a:t>
            </a:r>
            <a:r>
              <a:rPr lang="en-US" b="1" dirty="0"/>
              <a:t>Python mode</a:t>
            </a:r>
            <a:r>
              <a:rPr lang="en-US" dirty="0"/>
              <a:t>, your console expects Python-type commands (not OS ones!).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070A3-3637-92A6-AFF7-C8D89B8A2255}"/>
              </a:ext>
            </a:extLst>
          </p:cNvPr>
          <p:cNvSpPr txBox="1"/>
          <p:nvPr/>
        </p:nvSpPr>
        <p:spPr>
          <a:xfrm>
            <a:off x="2144111" y="5727125"/>
            <a:ext cx="8831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en-US" sz="3200" dirty="0">
                <a:solidFill>
                  <a:schemeClr val="accent2"/>
                </a:solidFill>
              </a:rPr>
              <a:t>But how do you know which mode your are in?</a:t>
            </a:r>
            <a:endParaRPr lang="en-GB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2789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F831-BF68-3EA3-808F-75CA21EF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mode vs. Python mode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4617-3348-32B1-1D4A-9FD494EA80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installing Python, you may use the console to type Windows/Mac/OS commands</a:t>
            </a:r>
            <a:br>
              <a:rPr lang="en-US" dirty="0"/>
            </a:br>
            <a:r>
              <a:rPr lang="en-US" dirty="0"/>
              <a:t>(a.k.a. </a:t>
            </a:r>
            <a:r>
              <a:rPr lang="en-US" b="1" dirty="0"/>
              <a:t>OS mode</a:t>
            </a:r>
            <a:r>
              <a:rPr lang="en-US" dirty="0"/>
              <a:t>)</a:t>
            </a:r>
          </a:p>
          <a:p>
            <a:r>
              <a:rPr lang="en-US" dirty="0"/>
              <a:t>Typically, commands for creating, copying, pasting, moving through folders or files, etc. 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B7FD5-63ED-7CA5-AC3C-E6B13AFC0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38446" cy="4351338"/>
          </a:xfrm>
        </p:spPr>
        <p:txBody>
          <a:bodyPr/>
          <a:lstStyle/>
          <a:p>
            <a:r>
              <a:rPr lang="en-US" dirty="0"/>
              <a:t>You may also use a command to start a Python environment.</a:t>
            </a:r>
          </a:p>
          <a:p>
            <a:r>
              <a:rPr lang="en-US" dirty="0"/>
              <a:t>While in the Python environment or </a:t>
            </a:r>
            <a:r>
              <a:rPr lang="en-US" b="1" dirty="0"/>
              <a:t>Python mode</a:t>
            </a:r>
            <a:r>
              <a:rPr lang="en-US" dirty="0"/>
              <a:t>, your console expects Python-type commands (not OS ones!).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E29C6-9143-22F1-8F88-F794EBCD0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544"/>
          <a:stretch/>
        </p:blipFill>
        <p:spPr>
          <a:xfrm>
            <a:off x="461672" y="5444553"/>
            <a:ext cx="11309318" cy="12610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68BA6B-2754-69E6-D25C-D6DCF5E1502E}"/>
              </a:ext>
            </a:extLst>
          </p:cNvPr>
          <p:cNvSpPr txBox="1"/>
          <p:nvPr/>
        </p:nvSpPr>
        <p:spPr>
          <a:xfrm>
            <a:off x="1320800" y="6075076"/>
            <a:ext cx="98786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Line starts with current file folder description (= OS mode)</a:t>
            </a:r>
            <a:endParaRPr lang="en-GB" sz="2400" dirty="0">
              <a:solidFill>
                <a:schemeClr val="accent2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226B2B5-9218-95EE-9D96-1AECA6C7EE65}"/>
              </a:ext>
            </a:extLst>
          </p:cNvPr>
          <p:cNvSpPr/>
          <p:nvPr/>
        </p:nvSpPr>
        <p:spPr>
          <a:xfrm>
            <a:off x="281354" y="5361354"/>
            <a:ext cx="11072446" cy="633046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86000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1F831-BF68-3EA3-808F-75CA21EF5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 mode vs. Python mode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D4617-3348-32B1-1D4A-9FD494EA80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installing Python, you may use the console to type Windows/Mac/OS commands</a:t>
            </a:r>
            <a:br>
              <a:rPr lang="en-US" dirty="0"/>
            </a:br>
            <a:r>
              <a:rPr lang="en-US" dirty="0"/>
              <a:t>(a.k.a. </a:t>
            </a:r>
            <a:r>
              <a:rPr lang="en-US" b="1" dirty="0"/>
              <a:t>OS mode</a:t>
            </a:r>
            <a:r>
              <a:rPr lang="en-US" dirty="0"/>
              <a:t>)</a:t>
            </a:r>
          </a:p>
          <a:p>
            <a:r>
              <a:rPr lang="en-US" dirty="0"/>
              <a:t>Typically, commands for creating, copying, pasting, moving through folders or files, etc. 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B7FD5-63ED-7CA5-AC3C-E6B13AFC0E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738446" cy="4351338"/>
          </a:xfrm>
        </p:spPr>
        <p:txBody>
          <a:bodyPr/>
          <a:lstStyle/>
          <a:p>
            <a:r>
              <a:rPr lang="en-US" dirty="0"/>
              <a:t>You may also use a command to start a Python environment.</a:t>
            </a:r>
          </a:p>
          <a:p>
            <a:r>
              <a:rPr lang="en-US" dirty="0"/>
              <a:t>While in the Python environment or </a:t>
            </a:r>
            <a:r>
              <a:rPr lang="en-US" b="1" dirty="0"/>
              <a:t>Python mode</a:t>
            </a:r>
            <a:r>
              <a:rPr lang="en-US" dirty="0"/>
              <a:t>, your console expects Python-type commands (not OS ones!).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0E29C6-9143-22F1-8F88-F794EBCD0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1544"/>
          <a:stretch/>
        </p:blipFill>
        <p:spPr>
          <a:xfrm>
            <a:off x="4593828" y="5006892"/>
            <a:ext cx="7384279" cy="823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6D4828-48B7-6E73-DD3C-51324F0E75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5347"/>
          <a:stretch/>
        </p:blipFill>
        <p:spPr>
          <a:xfrm>
            <a:off x="626934" y="4984933"/>
            <a:ext cx="11351173" cy="1690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D8FF83-54E1-798A-7DB6-2417D377552D}"/>
              </a:ext>
            </a:extLst>
          </p:cNvPr>
          <p:cNvSpPr txBox="1"/>
          <p:nvPr/>
        </p:nvSpPr>
        <p:spPr>
          <a:xfrm>
            <a:off x="2477477" y="6031210"/>
            <a:ext cx="7549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Line starts with three arrows (= Python mode)</a:t>
            </a:r>
            <a:endParaRPr lang="en-GB" sz="2400" dirty="0">
              <a:solidFill>
                <a:schemeClr val="accent2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8A4ADE2-537C-5D1D-D755-8597CC89982D}"/>
              </a:ext>
            </a:extLst>
          </p:cNvPr>
          <p:cNvSpPr/>
          <p:nvPr/>
        </p:nvSpPr>
        <p:spPr>
          <a:xfrm>
            <a:off x="411160" y="5830277"/>
            <a:ext cx="1125415" cy="359508"/>
          </a:xfrm>
          <a:prstGeom prst="round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337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38E5-20C5-44C2-A082-C2373F4A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run of Python!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8DAA-AD38-49D3-9BFC-3BB2B1A9E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1222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Start Python by </a:t>
            </a:r>
            <a:r>
              <a:rPr lang="en-US" b="1" dirty="0"/>
              <a:t>typing</a:t>
            </a:r>
            <a:r>
              <a:rPr lang="en-US" dirty="0"/>
              <a:t> </a:t>
            </a:r>
            <a:r>
              <a:rPr lang="en-US" b="1" dirty="0"/>
              <a:t>one</a:t>
            </a:r>
            <a:r>
              <a:rPr lang="en-US" dirty="0"/>
              <a:t> of the following commands in the console, while in OS mode and press </a:t>
            </a:r>
            <a:r>
              <a:rPr lang="en-US" b="1" dirty="0"/>
              <a:t>Enter!</a:t>
            </a:r>
          </a:p>
          <a:p>
            <a:pPr marL="0" indent="0">
              <a:buNone/>
            </a:pPr>
            <a:r>
              <a:rPr lang="en-US" dirty="0"/>
              <a:t>(Note: one of these should work, might vary depending on your machine!)</a:t>
            </a:r>
          </a:p>
          <a:p>
            <a:r>
              <a:rPr lang="en-US" b="1" dirty="0" err="1"/>
              <a:t>py</a:t>
            </a:r>
            <a:r>
              <a:rPr lang="en-US" b="1" dirty="0"/>
              <a:t> (most frequent one, works in my case)</a:t>
            </a:r>
          </a:p>
          <a:p>
            <a:r>
              <a:rPr lang="en-US" dirty="0"/>
              <a:t>py3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python3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693DC8-B80A-4562-9B37-FA2C4419C9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69026"/>
          <a:stretch/>
        </p:blipFill>
        <p:spPr>
          <a:xfrm>
            <a:off x="6330461" y="1434082"/>
            <a:ext cx="5746262" cy="111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95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9A08-2D22-4939-BD67-156317E6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5E08-36F8-445D-A7BC-963420F5C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Week1 Session 1 (W1S1): </a:t>
            </a:r>
            <a:r>
              <a:rPr lang="en-US" dirty="0"/>
              <a:t>Getting started, key concepts, configuring and installing Python</a:t>
            </a:r>
          </a:p>
          <a:p>
            <a:r>
              <a:rPr lang="en-US" b="1" dirty="0"/>
              <a:t>W1S2: </a:t>
            </a:r>
            <a:r>
              <a:rPr lang="en-US" dirty="0"/>
              <a:t>Variables, math operators, comments, printing and getting</a:t>
            </a:r>
          </a:p>
          <a:p>
            <a:r>
              <a:rPr lang="en-US" b="1" dirty="0"/>
              <a:t>W1S3: </a:t>
            </a:r>
            <a:r>
              <a:rPr lang="en-US" dirty="0"/>
              <a:t>None type, Boolean types and functions</a:t>
            </a:r>
          </a:p>
          <a:p>
            <a:r>
              <a:rPr lang="en-US" b="1" dirty="0"/>
              <a:t>W2S1: </a:t>
            </a:r>
            <a:r>
              <a:rPr lang="en-US" dirty="0"/>
              <a:t>More practice on functions</a:t>
            </a:r>
          </a:p>
          <a:p>
            <a:r>
              <a:rPr lang="en-US" b="1" dirty="0"/>
              <a:t>W2S2: </a:t>
            </a:r>
            <a:r>
              <a:rPr lang="en-US" dirty="0"/>
              <a:t>If, </a:t>
            </a:r>
            <a:r>
              <a:rPr lang="en-US" dirty="0" err="1"/>
              <a:t>elif</a:t>
            </a:r>
            <a:r>
              <a:rPr lang="en-US" dirty="0"/>
              <a:t>, else, while, break statements</a:t>
            </a:r>
          </a:p>
          <a:p>
            <a:r>
              <a:rPr lang="en-US" b="1" dirty="0"/>
              <a:t>W2S3: </a:t>
            </a:r>
            <a:r>
              <a:rPr lang="en-US" dirty="0"/>
              <a:t>More practice on if, </a:t>
            </a:r>
            <a:r>
              <a:rPr lang="en-US" dirty="0" err="1"/>
              <a:t>elif</a:t>
            </a:r>
            <a:r>
              <a:rPr lang="en-US" dirty="0"/>
              <a:t>, else, while</a:t>
            </a:r>
          </a:p>
          <a:p>
            <a:r>
              <a:rPr lang="en-US" b="1" dirty="0"/>
              <a:t>W3S1: </a:t>
            </a:r>
            <a:r>
              <a:rPr lang="en-US" dirty="0"/>
              <a:t>For loops, generators and recursion</a:t>
            </a:r>
          </a:p>
          <a:p>
            <a:r>
              <a:rPr lang="en-US" b="1" dirty="0"/>
              <a:t>W3S2: </a:t>
            </a:r>
            <a:r>
              <a:rPr lang="en-US" dirty="0"/>
              <a:t>The list type</a:t>
            </a:r>
          </a:p>
          <a:p>
            <a:r>
              <a:rPr lang="en-US" b="1" dirty="0"/>
              <a:t>W3S3: </a:t>
            </a:r>
            <a:r>
              <a:rPr lang="en-US" dirty="0"/>
              <a:t>Advanced concepts on for loops and list type</a:t>
            </a:r>
          </a:p>
        </p:txBody>
      </p:sp>
    </p:spTree>
    <p:extLst>
      <p:ext uri="{BB962C8B-B14F-4D97-AF65-F5344CB8AC3E}">
        <p14:creationId xmlns:p14="http://schemas.microsoft.com/office/powerpoint/2010/main" val="11338656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38E5-20C5-44C2-A082-C2373F4A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run of Python!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7D8DAA-AD38-49D3-9BFC-3BB2B1A9E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512225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Start Python by </a:t>
            </a:r>
            <a:r>
              <a:rPr lang="en-US" b="1" dirty="0"/>
              <a:t>typing</a:t>
            </a:r>
            <a:r>
              <a:rPr lang="en-US" dirty="0"/>
              <a:t> </a:t>
            </a:r>
            <a:r>
              <a:rPr lang="en-US" b="1" dirty="0"/>
              <a:t>one</a:t>
            </a:r>
            <a:r>
              <a:rPr lang="en-US" dirty="0"/>
              <a:t> of the following commands in the console, while in OS mode and press </a:t>
            </a:r>
            <a:r>
              <a:rPr lang="en-US" b="1" dirty="0"/>
              <a:t>Enter!</a:t>
            </a:r>
          </a:p>
          <a:p>
            <a:pPr marL="0" indent="0">
              <a:buNone/>
            </a:pPr>
            <a:r>
              <a:rPr lang="en-US" dirty="0"/>
              <a:t>(Note: one of these should work, might vary depending on your machine!)</a:t>
            </a:r>
          </a:p>
          <a:p>
            <a:r>
              <a:rPr lang="en-US" b="1" dirty="0" err="1"/>
              <a:t>py</a:t>
            </a:r>
            <a:r>
              <a:rPr lang="en-US" b="1" dirty="0"/>
              <a:t> (most frequent one, works in my case)</a:t>
            </a:r>
          </a:p>
          <a:p>
            <a:r>
              <a:rPr lang="en-US" dirty="0"/>
              <a:t>py3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python3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13514E-16BC-45AA-A63A-0040C0021F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69026"/>
          <a:stretch/>
        </p:blipFill>
        <p:spPr>
          <a:xfrm>
            <a:off x="6330461" y="1434082"/>
            <a:ext cx="5746262" cy="1112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D1FB1F-1F00-496C-A9FD-2F8FD4F007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3815" b="56999"/>
          <a:stretch/>
        </p:blipFill>
        <p:spPr>
          <a:xfrm>
            <a:off x="7651260" y="4249678"/>
            <a:ext cx="2899509" cy="2407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E78A4C-B743-4BD1-B5ED-99B9476195EB}"/>
              </a:ext>
            </a:extLst>
          </p:cNvPr>
          <p:cNvSpPr txBox="1"/>
          <p:nvPr/>
        </p:nvSpPr>
        <p:spPr>
          <a:xfrm>
            <a:off x="6508260" y="2700568"/>
            <a:ext cx="53906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To exit the Python environment and go back to your OS console, simply type quit() and press enter.</a:t>
            </a:r>
          </a:p>
        </p:txBody>
      </p:sp>
    </p:spTree>
    <p:extLst>
      <p:ext uri="{BB962C8B-B14F-4D97-AF65-F5344CB8AC3E}">
        <p14:creationId xmlns:p14="http://schemas.microsoft.com/office/powerpoint/2010/main" val="16610563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7E955-9A77-4739-8FD1-122C7B1B4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&amp; updating packages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23C3F4-EA1C-4D70-BA3A-D9D12CB34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031" y="1825624"/>
            <a:ext cx="5597769" cy="5032376"/>
          </a:xfrm>
        </p:spPr>
        <p:txBody>
          <a:bodyPr>
            <a:normAutofit/>
          </a:bodyPr>
          <a:lstStyle/>
          <a:p>
            <a:r>
              <a:rPr lang="en-US" dirty="0"/>
              <a:t>Next, let us install </a:t>
            </a:r>
            <a:r>
              <a:rPr lang="en-US" b="1" dirty="0"/>
              <a:t>packages</a:t>
            </a:r>
            <a:r>
              <a:rPr lang="en-US" dirty="0"/>
              <a:t>. (</a:t>
            </a:r>
            <a:r>
              <a:rPr lang="en-US" b="1" dirty="0"/>
              <a:t>Packages</a:t>
            </a:r>
            <a:r>
              <a:rPr lang="en-US" dirty="0"/>
              <a:t> are extra functionalities for Python.)</a:t>
            </a:r>
          </a:p>
          <a:p>
            <a:r>
              <a:rPr lang="en-US" dirty="0"/>
              <a:t>To do so, run the command in red, below, in your console, while in the OS mode.</a:t>
            </a:r>
          </a:p>
          <a:p>
            <a:pPr marL="0" indent="0">
              <a:buNone/>
            </a:pPr>
            <a:r>
              <a:rPr lang="en-US" b="1" dirty="0"/>
              <a:t>Note: </a:t>
            </a:r>
            <a:r>
              <a:rPr lang="en-US" dirty="0"/>
              <a:t>if you are using </a:t>
            </a:r>
            <a:r>
              <a:rPr lang="en-US" b="1" dirty="0"/>
              <a:t>py3, python or python3 </a:t>
            </a:r>
            <a:r>
              <a:rPr lang="en-US" dirty="0"/>
              <a:t>instead of </a:t>
            </a:r>
            <a:r>
              <a:rPr lang="en-US" b="1" dirty="0" err="1"/>
              <a:t>py</a:t>
            </a:r>
            <a:r>
              <a:rPr lang="en-US" dirty="0"/>
              <a:t>, adjust accordingly!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0C8EB1-8A22-4702-8D9D-7D2EA2582EDC}"/>
              </a:ext>
            </a:extLst>
          </p:cNvPr>
          <p:cNvSpPr txBox="1"/>
          <p:nvPr/>
        </p:nvSpPr>
        <p:spPr>
          <a:xfrm>
            <a:off x="6430107" y="2822451"/>
            <a:ext cx="55977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It shall run for a while, download and install a few things…</a:t>
            </a:r>
            <a:br>
              <a:rPr lang="en-US" sz="2800" dirty="0"/>
            </a:br>
            <a:r>
              <a:rPr lang="en-US" sz="2800" dirty="0"/>
              <a:t>(</a:t>
            </a:r>
            <a:r>
              <a:rPr lang="en-US" sz="2800" dirty="0" err="1"/>
              <a:t>numpy</a:t>
            </a:r>
            <a:r>
              <a:rPr lang="en-US" sz="2800" dirty="0"/>
              <a:t> for advanced math computation matplotlib for </a:t>
            </a:r>
            <a:r>
              <a:rPr lang="en-US" sz="2800" dirty="0" err="1"/>
              <a:t>diplays</a:t>
            </a:r>
            <a:r>
              <a:rPr lang="en-US" sz="2800" dirty="0"/>
              <a:t>, and notebook, which we will use later 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AA67BD-13C4-A0D1-79EF-6B37C0B4818E}"/>
              </a:ext>
            </a:extLst>
          </p:cNvPr>
          <p:cNvSpPr txBox="1"/>
          <p:nvPr/>
        </p:nvSpPr>
        <p:spPr>
          <a:xfrm>
            <a:off x="1209368" y="5909187"/>
            <a:ext cx="9960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err="1">
                <a:solidFill>
                  <a:srgbClr val="FF0000"/>
                </a:solidFill>
              </a:rPr>
              <a:t>py</a:t>
            </a:r>
            <a:r>
              <a:rPr lang="en-US" sz="3200" b="1" dirty="0">
                <a:solidFill>
                  <a:srgbClr val="FF0000"/>
                </a:solidFill>
              </a:rPr>
              <a:t> –m pip install </a:t>
            </a:r>
            <a:r>
              <a:rPr lang="en-US" sz="3200" b="1" dirty="0" err="1">
                <a:solidFill>
                  <a:srgbClr val="FF0000"/>
                </a:solidFill>
              </a:rPr>
              <a:t>numpy</a:t>
            </a:r>
            <a:r>
              <a:rPr lang="en-US" sz="3200" b="1" dirty="0">
                <a:solidFill>
                  <a:srgbClr val="FF0000"/>
                </a:solidFill>
              </a:rPr>
              <a:t> notebook matplotlib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453FA0-26E6-BA9D-8E34-512DB2146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2854" y="1932587"/>
            <a:ext cx="5966977" cy="52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5214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7E684638-5736-4F2E-9F84-DEC9C975D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825624"/>
            <a:ext cx="5613400" cy="5032375"/>
          </a:xfrm>
        </p:spPr>
        <p:txBody>
          <a:bodyPr>
            <a:normAutofit/>
          </a:bodyPr>
          <a:lstStyle/>
          <a:p>
            <a:r>
              <a:rPr lang="en-US" dirty="0"/>
              <a:t>Start python in a console, type </a:t>
            </a:r>
            <a:r>
              <a:rPr lang="en-US" b="1" dirty="0"/>
              <a:t>print(“Hello World!”)</a:t>
            </a:r>
            <a:r>
              <a:rPr lang="en-US" dirty="0"/>
              <a:t>, and submit by pressing Enter.</a:t>
            </a:r>
            <a:br>
              <a:rPr lang="en-US" dirty="0"/>
            </a:br>
            <a:r>
              <a:rPr lang="en-US" dirty="0"/>
              <a:t>It should display “Hello World!”.</a:t>
            </a:r>
            <a:endParaRPr lang="en-US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A75356-51EF-4166-A699-4C313B314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0144" b="70051"/>
          <a:stretch/>
        </p:blipFill>
        <p:spPr>
          <a:xfrm>
            <a:off x="6374455" y="365125"/>
            <a:ext cx="5597999" cy="26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770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B8BE2-28DC-4C53-ADD3-ADEAE051F3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825624"/>
            <a:ext cx="5613400" cy="5032375"/>
          </a:xfrm>
        </p:spPr>
        <p:txBody>
          <a:bodyPr>
            <a:normAutofit/>
          </a:bodyPr>
          <a:lstStyle/>
          <a:p>
            <a:r>
              <a:rPr lang="en-US" dirty="0"/>
              <a:t>Start python in a console, type </a:t>
            </a:r>
            <a:r>
              <a:rPr lang="en-US" b="1" dirty="0"/>
              <a:t>print(“Hello World!”)</a:t>
            </a:r>
            <a:r>
              <a:rPr lang="en-US" dirty="0"/>
              <a:t>, and submit by pressing Enter.</a:t>
            </a:r>
            <a:br>
              <a:rPr lang="en-US" dirty="0"/>
            </a:br>
            <a:r>
              <a:rPr lang="en-US" dirty="0"/>
              <a:t>It should display “Hello World!”.</a:t>
            </a:r>
            <a:endParaRPr lang="en-US" b="1" dirty="0"/>
          </a:p>
          <a:p>
            <a:r>
              <a:rPr lang="en-US" b="1" dirty="0"/>
              <a:t>Definition (the “Hello World” program):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“Hello World” program</a:t>
            </a:r>
            <a:r>
              <a:rPr lang="en-US" dirty="0"/>
              <a:t> is a computer program that outputs or displays the message "Hello World!". It is often used as a </a:t>
            </a:r>
            <a:r>
              <a:rPr lang="en-US" b="1" dirty="0"/>
              <a:t>sanity</a:t>
            </a:r>
            <a:r>
              <a:rPr lang="en-US" dirty="0"/>
              <a:t> </a:t>
            </a:r>
            <a:r>
              <a:rPr lang="en-US" b="1" dirty="0"/>
              <a:t>test</a:t>
            </a:r>
            <a:r>
              <a:rPr lang="en-US" dirty="0"/>
              <a:t> to make sure that a computer language is correctly installed.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88DB8-5EFA-478E-B47A-70D17FDE6D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0144" b="70051"/>
          <a:stretch/>
        </p:blipFill>
        <p:spPr>
          <a:xfrm>
            <a:off x="6374455" y="365125"/>
            <a:ext cx="5597999" cy="26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27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CB8BE2-28DC-4C53-ADD3-ADEAE051F3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06400" y="1825624"/>
            <a:ext cx="5613400" cy="5032375"/>
          </a:xfrm>
        </p:spPr>
        <p:txBody>
          <a:bodyPr>
            <a:normAutofit/>
          </a:bodyPr>
          <a:lstStyle/>
          <a:p>
            <a:r>
              <a:rPr lang="en-US" dirty="0"/>
              <a:t>Start python in a console, type </a:t>
            </a:r>
            <a:r>
              <a:rPr lang="en-US" b="1" dirty="0"/>
              <a:t>print(“Hello World!”)</a:t>
            </a:r>
            <a:r>
              <a:rPr lang="en-US" dirty="0"/>
              <a:t>, and submit by pressing Enter.</a:t>
            </a:r>
            <a:br>
              <a:rPr lang="en-US" dirty="0"/>
            </a:br>
            <a:r>
              <a:rPr lang="en-US" dirty="0"/>
              <a:t>It should display “Hello World!”.</a:t>
            </a:r>
            <a:endParaRPr lang="en-US" b="1" dirty="0"/>
          </a:p>
          <a:p>
            <a:r>
              <a:rPr lang="en-US" b="1" dirty="0"/>
              <a:t>Definition (the “Hello World” program):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“Hello World” program</a:t>
            </a:r>
            <a:r>
              <a:rPr lang="en-US" dirty="0"/>
              <a:t> is a computer program that outputs or displays the message "Hello World!". It is often used as a </a:t>
            </a:r>
            <a:r>
              <a:rPr lang="en-US" b="1" dirty="0"/>
              <a:t>sanity</a:t>
            </a:r>
            <a:r>
              <a:rPr lang="en-US" dirty="0"/>
              <a:t> </a:t>
            </a:r>
            <a:r>
              <a:rPr lang="en-US" b="1" dirty="0"/>
              <a:t>test</a:t>
            </a:r>
            <a:r>
              <a:rPr lang="en-US" dirty="0"/>
              <a:t> to make sure that a computer language is correctly installed.</a:t>
            </a:r>
          </a:p>
        </p:txBody>
      </p:sp>
      <p:pic>
        <p:nvPicPr>
          <p:cNvPr id="11266" name="Picture 2" descr="Step 51: Learn to Say “Hello, World” ~ Thomas Guest">
            <a:extLst>
              <a:ext uri="{FF2B5EF4-FFF2-40B4-BE49-F238E27FC236}">
                <a16:creationId xmlns:a16="http://schemas.microsoft.com/office/drawing/2014/main" id="{8486DEC3-485E-4F65-807D-F76A799D8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455" y="3429000"/>
            <a:ext cx="5067267" cy="334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F88DB8-5EFA-478E-B47A-70D17FDE6D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30144" b="70051"/>
          <a:stretch/>
        </p:blipFill>
        <p:spPr>
          <a:xfrm>
            <a:off x="6374455" y="365125"/>
            <a:ext cx="5597999" cy="263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810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/>
              <a:lstStyle/>
              <a:p>
                <a:r>
                  <a:rPr lang="en-US" dirty="0"/>
                  <a:t>Assigning something to memory is done with the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1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FD68090-F4F7-ABC2-48C1-A4F7748A5F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833" b="59430"/>
          <a:stretch/>
        </p:blipFill>
        <p:spPr>
          <a:xfrm>
            <a:off x="678320" y="3055815"/>
            <a:ext cx="10925505" cy="361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14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/>
              <a:lstStyle/>
              <a:p>
                <a:r>
                  <a:rPr lang="en-US" dirty="0"/>
                  <a:t>Assigning something to memory is done with 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sign.</a:t>
                </a:r>
              </a:p>
              <a:p>
                <a:r>
                  <a:rPr lang="en-US" dirty="0"/>
                  <a:t>(</a:t>
                </a:r>
                <a:r>
                  <a:rPr lang="en-US" b="1" dirty="0"/>
                  <a:t>Note: </a:t>
                </a:r>
                <a:r>
                  <a:rPr lang="en-US" dirty="0"/>
                  <a:t>The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 does not have the same meaning as in mathematics.)</a:t>
                </a:r>
              </a:p>
              <a:p>
                <a:r>
                  <a:rPr lang="en-US" dirty="0"/>
                  <a:t>In computer science it means:</a:t>
                </a:r>
              </a:p>
              <a:p>
                <a:pPr lvl="1"/>
                <a:r>
                  <a:rPr lang="en-US" dirty="0"/>
                  <a:t>Assign what is on the right-hand side of the equal sign to memory.</a:t>
                </a:r>
              </a:p>
              <a:p>
                <a:pPr lvl="1"/>
                <a:r>
                  <a:rPr lang="en-US" dirty="0"/>
                  <a:t>The name of this element, called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, consists of the text on the left-hand side of the equal sign.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2000" b="-8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7C62CAA0-5EC6-0780-F8CC-0A42DD167D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286" b="59430"/>
          <a:stretch/>
        </p:blipFill>
        <p:spPr>
          <a:xfrm>
            <a:off x="6271787" y="468923"/>
            <a:ext cx="5447393" cy="465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3310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Here</a:t>
                </a:r>
                <a:r>
                  <a:rPr lang="en-US" dirty="0"/>
                  <a:t>, we have assigned the numerical value resulting from the operation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, to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 named </a:t>
                </a:r>
                <a:r>
                  <a:rPr lang="en-US" b="1" dirty="0">
                    <a:solidFill>
                      <a:srgbClr val="00B050"/>
                    </a:solidFill>
                  </a:rPr>
                  <a:t>x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36CB805-B512-351C-ADB1-95DEF62C7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286" b="59430"/>
          <a:stretch/>
        </p:blipFill>
        <p:spPr>
          <a:xfrm>
            <a:off x="6271787" y="468923"/>
            <a:ext cx="5447393" cy="4650154"/>
          </a:xfrm>
          <a:prstGeom prst="rect">
            <a:avLst/>
          </a:prstGeom>
        </p:spPr>
      </p:pic>
      <p:sp>
        <p:nvSpPr>
          <p:cNvPr id="3" name="Left Brace 2">
            <a:extLst>
              <a:ext uri="{FF2B5EF4-FFF2-40B4-BE49-F238E27FC236}">
                <a16:creationId xmlns:a16="http://schemas.microsoft.com/office/drawing/2014/main" id="{D0D2E297-0BDE-65D9-C21D-D02CD7DCC0C9}"/>
              </a:ext>
            </a:extLst>
          </p:cNvPr>
          <p:cNvSpPr/>
          <p:nvPr/>
        </p:nvSpPr>
        <p:spPr>
          <a:xfrm>
            <a:off x="6003193" y="2641600"/>
            <a:ext cx="285201" cy="984738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8285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Here</a:t>
                </a:r>
                <a:r>
                  <a:rPr lang="en-US" dirty="0"/>
                  <a:t>, we have assigned the numerical value resulting from the operation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, to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 named </a:t>
                </a:r>
                <a:r>
                  <a:rPr lang="en-US" b="1" dirty="0">
                    <a:solidFill>
                      <a:srgbClr val="00B050"/>
                    </a:solidFill>
                  </a:rPr>
                  <a:t>x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Later on, we can retrieve the value stored in the variable, and – for instance – ask the computer to print it on screen for us, with the </a:t>
                </a:r>
                <a:r>
                  <a:rPr lang="en-US" b="1" dirty="0">
                    <a:solidFill>
                      <a:srgbClr val="00B050"/>
                    </a:solidFill>
                  </a:rPr>
                  <a:t>print() </a:t>
                </a:r>
                <a:r>
                  <a:rPr lang="en-US" dirty="0"/>
                  <a:t>function.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8D1F266-BA22-4FCC-0BEE-547B6F470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286" b="59430"/>
          <a:stretch/>
        </p:blipFill>
        <p:spPr>
          <a:xfrm>
            <a:off x="6271787" y="468923"/>
            <a:ext cx="5447393" cy="4650154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FF4BDF35-6F45-0CF5-2889-BD1C80B34A57}"/>
              </a:ext>
            </a:extLst>
          </p:cNvPr>
          <p:cNvSpPr/>
          <p:nvPr/>
        </p:nvSpPr>
        <p:spPr>
          <a:xfrm>
            <a:off x="6003193" y="2641600"/>
            <a:ext cx="285201" cy="984738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14400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Here</a:t>
                </a:r>
                <a:r>
                  <a:rPr lang="en-US" dirty="0"/>
                  <a:t>, we have assigned the numerical value resulting from the operation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, to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 named </a:t>
                </a:r>
                <a:r>
                  <a:rPr lang="en-US" b="1" dirty="0">
                    <a:solidFill>
                      <a:srgbClr val="00B050"/>
                    </a:solidFill>
                  </a:rPr>
                  <a:t>x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Later on, we can retrieve the value stored in the variable, and – for instance – ask the computer to print it on screen for us, with the </a:t>
                </a:r>
                <a:r>
                  <a:rPr lang="en-US" b="1" dirty="0">
                    <a:solidFill>
                      <a:srgbClr val="00B050"/>
                    </a:solidFill>
                  </a:rPr>
                  <a:t>print() </a:t>
                </a:r>
                <a:r>
                  <a:rPr lang="en-US" dirty="0"/>
                  <a:t>function.</a:t>
                </a:r>
              </a:p>
              <a:p>
                <a:r>
                  <a:rPr lang="en-US" dirty="0"/>
                  <a:t>Or even reuse it in </a:t>
                </a:r>
                <a:r>
                  <a:rPr lang="en-US" b="1" dirty="0">
                    <a:solidFill>
                      <a:srgbClr val="7030A0"/>
                    </a:solidFill>
                  </a:rPr>
                  <a:t>other calculations!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8D1F266-BA22-4FCC-0BEE-547B6F4700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1286" b="59430"/>
          <a:stretch/>
        </p:blipFill>
        <p:spPr>
          <a:xfrm>
            <a:off x="6271787" y="468923"/>
            <a:ext cx="5447393" cy="4650154"/>
          </a:xfrm>
          <a:prstGeom prst="rect">
            <a:avLst/>
          </a:prstGeom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F29369F2-9753-5953-570F-A7BF13D9429E}"/>
              </a:ext>
            </a:extLst>
          </p:cNvPr>
          <p:cNvSpPr/>
          <p:nvPr/>
        </p:nvSpPr>
        <p:spPr>
          <a:xfrm>
            <a:off x="6003193" y="3669323"/>
            <a:ext cx="285201" cy="984738"/>
          </a:xfrm>
          <a:prstGeom prst="lef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447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E9A08-2D22-4939-BD67-156317E670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05E08-36F8-445D-A7BC-963420F5C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r>
              <a:rPr lang="en-US" b="1" dirty="0"/>
              <a:t>W4S1: </a:t>
            </a:r>
            <a:r>
              <a:rPr lang="en-US" dirty="0"/>
              <a:t>Debugging, errors, asserts and time</a:t>
            </a:r>
          </a:p>
          <a:p>
            <a:r>
              <a:rPr lang="en-US" b="1" dirty="0"/>
              <a:t>W4S2: </a:t>
            </a:r>
            <a:r>
              <a:rPr lang="en-US" dirty="0" err="1"/>
              <a:t>Numpy</a:t>
            </a:r>
            <a:r>
              <a:rPr lang="en-US" dirty="0"/>
              <a:t> library (part 1) and imports</a:t>
            </a:r>
          </a:p>
          <a:p>
            <a:r>
              <a:rPr lang="en-US" b="1" dirty="0"/>
              <a:t>W5S1: </a:t>
            </a:r>
            <a:r>
              <a:rPr lang="en-US" dirty="0"/>
              <a:t>More on </a:t>
            </a:r>
            <a:r>
              <a:rPr lang="en-US" dirty="0" err="1"/>
              <a:t>Numpy</a:t>
            </a:r>
            <a:r>
              <a:rPr lang="en-US" dirty="0"/>
              <a:t> (part2), randomness</a:t>
            </a:r>
          </a:p>
          <a:p>
            <a:r>
              <a:rPr lang="en-US" b="1" dirty="0"/>
              <a:t>W5S2: </a:t>
            </a:r>
            <a:r>
              <a:rPr lang="en-US" dirty="0"/>
              <a:t>Everything about strings</a:t>
            </a:r>
          </a:p>
          <a:p>
            <a:r>
              <a:rPr lang="en-US" b="1" dirty="0"/>
              <a:t>W5S3: </a:t>
            </a:r>
            <a:r>
              <a:rPr lang="en-US" dirty="0"/>
              <a:t>Dictionaries and object-oriented thinking</a:t>
            </a:r>
          </a:p>
          <a:p>
            <a:r>
              <a:rPr lang="en-US" b="1" dirty="0"/>
              <a:t>W6S1: </a:t>
            </a:r>
            <a:r>
              <a:rPr lang="en-US" dirty="0"/>
              <a:t>Object-oriented programming (part 1)</a:t>
            </a:r>
          </a:p>
          <a:p>
            <a:r>
              <a:rPr lang="en-US" b="1" dirty="0"/>
              <a:t>W6S2: </a:t>
            </a:r>
            <a:r>
              <a:rPr lang="en-US" dirty="0"/>
              <a:t>Object-oriented programming (part 2)</a:t>
            </a:r>
          </a:p>
          <a:p>
            <a:r>
              <a:rPr lang="en-US" b="1" dirty="0"/>
              <a:t>W6S3: </a:t>
            </a:r>
            <a:r>
              <a:rPr lang="en-US" dirty="0"/>
              <a:t>Recap and mini-project!</a:t>
            </a:r>
          </a:p>
        </p:txBody>
      </p:sp>
    </p:spTree>
    <p:extLst>
      <p:ext uri="{BB962C8B-B14F-4D97-AF65-F5344CB8AC3E}">
        <p14:creationId xmlns:p14="http://schemas.microsoft.com/office/powerpoint/2010/main" val="40647660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E6E6DE6-6F35-7D17-C213-2A81FCF3C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286" b="59430"/>
          <a:stretch/>
        </p:blipFill>
        <p:spPr>
          <a:xfrm>
            <a:off x="6271787" y="468923"/>
            <a:ext cx="5447393" cy="4650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solidFill>
                      <a:srgbClr val="00B050"/>
                    </a:solidFill>
                  </a:rPr>
                  <a:t>Here</a:t>
                </a:r>
                <a:r>
                  <a:rPr lang="en-US" dirty="0"/>
                  <a:t>, we have assigned the numerical value resulting from the operation </a:t>
                </a:r>
                <a14:m>
                  <m:oMath xmlns:m="http://schemas.openxmlformats.org/officeDocument/2006/math"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1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dirty="0"/>
                  <a:t>, to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 named </a:t>
                </a:r>
                <a:r>
                  <a:rPr lang="en-US" b="1" dirty="0">
                    <a:solidFill>
                      <a:srgbClr val="00B050"/>
                    </a:solidFill>
                  </a:rPr>
                  <a:t>x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Later on, we can retrieve the value stored in the variable, and – for instance – ask the computer to print it on screen for us, with the </a:t>
                </a:r>
                <a:r>
                  <a:rPr lang="en-US" b="1" dirty="0">
                    <a:solidFill>
                      <a:srgbClr val="00B050"/>
                    </a:solidFill>
                  </a:rPr>
                  <a:t>print() </a:t>
                </a:r>
                <a:r>
                  <a:rPr lang="en-US" dirty="0"/>
                  <a:t>function.</a:t>
                </a:r>
              </a:p>
              <a:p>
                <a:r>
                  <a:rPr lang="en-US" dirty="0"/>
                  <a:t>Or even reuse it in </a:t>
                </a:r>
                <a:r>
                  <a:rPr lang="en-US" b="1" dirty="0">
                    <a:solidFill>
                      <a:srgbClr val="7030A0"/>
                    </a:solidFill>
                  </a:rPr>
                  <a:t>other calculations!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3"/>
                <a:stretch>
                  <a:fillRect l="-2118" t="-2013" r="-1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2A88B97-3875-4DB0-8640-63AAAD481A97}"/>
              </a:ext>
            </a:extLst>
          </p:cNvPr>
          <p:cNvSpPr txBox="1"/>
          <p:nvPr/>
        </p:nvSpPr>
        <p:spPr>
          <a:xfrm>
            <a:off x="6557107" y="5105644"/>
            <a:ext cx="525775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/>
                </a:solidFill>
              </a:rPr>
              <a:t>Important: these commands executed in the background but showed nothing in the console!</a:t>
            </a:r>
          </a:p>
          <a:p>
            <a:r>
              <a:rPr lang="en-US" sz="2800" b="1" dirty="0">
                <a:solidFill>
                  <a:schemeClr val="accent2"/>
                </a:solidFill>
              </a:rPr>
              <a:t>Need to explicitly ask for a print()!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B788A7-653F-47CC-86D4-1176091F63A1}"/>
              </a:ext>
            </a:extLst>
          </p:cNvPr>
          <p:cNvSpPr/>
          <p:nvPr/>
        </p:nvSpPr>
        <p:spPr>
          <a:xfrm>
            <a:off x="9128369" y="2790092"/>
            <a:ext cx="2620891" cy="2328985"/>
          </a:xfrm>
          <a:custGeom>
            <a:avLst/>
            <a:gdLst>
              <a:gd name="connsiteX0" fmla="*/ 0 w 2370798"/>
              <a:gd name="connsiteY0" fmla="*/ 0 h 2219569"/>
              <a:gd name="connsiteX1" fmla="*/ 2328984 w 2370798"/>
              <a:gd name="connsiteY1" fmla="*/ 844061 h 2219569"/>
              <a:gd name="connsiteX2" fmla="*/ 1273907 w 2370798"/>
              <a:gd name="connsiteY2" fmla="*/ 2219569 h 221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0798" h="2219569">
                <a:moveTo>
                  <a:pt x="0" y="0"/>
                </a:moveTo>
                <a:cubicBezTo>
                  <a:pt x="1058333" y="237066"/>
                  <a:pt x="2116666" y="474133"/>
                  <a:pt x="2328984" y="844061"/>
                </a:cubicBezTo>
                <a:cubicBezTo>
                  <a:pt x="2541302" y="1213989"/>
                  <a:pt x="1907604" y="1716779"/>
                  <a:pt x="1273907" y="2219569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693F01C-E358-FE33-0A30-53E75D717DDF}"/>
              </a:ext>
            </a:extLst>
          </p:cNvPr>
          <p:cNvSpPr/>
          <p:nvPr/>
        </p:nvSpPr>
        <p:spPr>
          <a:xfrm>
            <a:off x="8581292" y="3793514"/>
            <a:ext cx="2446216" cy="1325563"/>
          </a:xfrm>
          <a:custGeom>
            <a:avLst/>
            <a:gdLst>
              <a:gd name="connsiteX0" fmla="*/ 0 w 2370798"/>
              <a:gd name="connsiteY0" fmla="*/ 0 h 2219569"/>
              <a:gd name="connsiteX1" fmla="*/ 2328984 w 2370798"/>
              <a:gd name="connsiteY1" fmla="*/ 844061 h 2219569"/>
              <a:gd name="connsiteX2" fmla="*/ 1273907 w 2370798"/>
              <a:gd name="connsiteY2" fmla="*/ 2219569 h 2219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0798" h="2219569">
                <a:moveTo>
                  <a:pt x="0" y="0"/>
                </a:moveTo>
                <a:cubicBezTo>
                  <a:pt x="1058333" y="237066"/>
                  <a:pt x="2116666" y="474133"/>
                  <a:pt x="2328984" y="844061"/>
                </a:cubicBezTo>
                <a:cubicBezTo>
                  <a:pt x="2541302" y="1213989"/>
                  <a:pt x="1907604" y="1716779"/>
                  <a:pt x="1273907" y="2219569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405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2B8E8-65C1-4FD8-BB76-53B1F668D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first program!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</p:spPr>
            <p:txBody>
              <a:bodyPr/>
              <a:lstStyle/>
              <a:p>
                <a:r>
                  <a:rPr lang="en-US" dirty="0"/>
                  <a:t>Assigning something to memory is done with the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sign.</a:t>
                </a:r>
              </a:p>
              <a:p>
                <a:r>
                  <a:rPr lang="en-US" dirty="0">
                    <a:solidFill>
                      <a:srgbClr val="FF0000"/>
                    </a:solidFill>
                  </a:rPr>
                  <a:t>(</a:t>
                </a:r>
                <a:r>
                  <a:rPr lang="en-US" b="1" dirty="0">
                    <a:solidFill>
                      <a:srgbClr val="FF0000"/>
                    </a:solidFill>
                  </a:rPr>
                  <a:t>Note: </a:t>
                </a:r>
                <a:r>
                  <a:rPr lang="en-US" dirty="0">
                    <a:solidFill>
                      <a:srgbClr val="FF0000"/>
                    </a:solidFill>
                  </a:rPr>
                  <a:t>The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sign does not have the same meaning as in mathematics.)</a:t>
                </a:r>
              </a:p>
              <a:p>
                <a:r>
                  <a:rPr lang="en-US" dirty="0"/>
                  <a:t>In computer science it means:</a:t>
                </a:r>
              </a:p>
              <a:p>
                <a:pPr lvl="1"/>
                <a:r>
                  <a:rPr lang="en-US" dirty="0"/>
                  <a:t>Assign what is on the right-hand side of the equal sign to memory.</a:t>
                </a:r>
              </a:p>
              <a:p>
                <a:pPr lvl="1"/>
                <a:r>
                  <a:rPr lang="en-US" dirty="0"/>
                  <a:t>The name of this element, called a </a:t>
                </a:r>
                <a:r>
                  <a:rPr lang="en-US" b="1" dirty="0">
                    <a:solidFill>
                      <a:srgbClr val="00B050"/>
                    </a:solidFill>
                  </a:rPr>
                  <a:t>variable</a:t>
                </a:r>
                <a:r>
                  <a:rPr lang="en-US" dirty="0"/>
                  <a:t>, consists of the text on the left-hand side of the equal sign.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BCB8BE2-28DC-4C53-ADD3-ADEAE051F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5181600" cy="4840898"/>
              </a:xfrm>
              <a:blipFill>
                <a:blip r:embed="rId2"/>
                <a:stretch>
                  <a:fillRect l="-2118" t="-2013" r="-2000" b="-8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4F139CD-E92B-CC79-1F34-EC027C851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456" y="228600"/>
            <a:ext cx="4420336" cy="55215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FCDF7B-A6C2-41C2-3790-9BAC0FFCEF96}"/>
              </a:ext>
            </a:extLst>
          </p:cNvPr>
          <p:cNvSpPr txBox="1"/>
          <p:nvPr/>
        </p:nvSpPr>
        <p:spPr>
          <a:xfrm>
            <a:off x="7071013" y="5835526"/>
            <a:ext cx="4783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An important note on the use of the equal sign in computer science.</a:t>
            </a:r>
            <a:endParaRPr lang="en-GB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2743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57760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#1: the </a:t>
            </a:r>
            <a:r>
              <a:rPr lang="en-US" sz="2400" b="1" dirty="0">
                <a:solidFill>
                  <a:srgbClr val="00B050"/>
                </a:solidFill>
              </a:rPr>
              <a:t>print() </a:t>
            </a:r>
            <a:r>
              <a:rPr lang="en-US" sz="2400" b="1" dirty="0"/>
              <a:t>function in Python.</a:t>
            </a:r>
          </a:p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00B050"/>
                </a:solidFill>
              </a:rPr>
              <a:t>print() </a:t>
            </a:r>
            <a:r>
              <a:rPr lang="en-US" sz="2400" dirty="0"/>
              <a:t>function is the most important Python function.</a:t>
            </a:r>
          </a:p>
          <a:p>
            <a:pPr marL="0" indent="0">
              <a:buNone/>
            </a:pPr>
            <a:r>
              <a:rPr lang="en-US" sz="2400" dirty="0"/>
              <a:t>It is </a:t>
            </a:r>
            <a:r>
              <a:rPr lang="en-US" sz="2400" b="1" u="sng" dirty="0"/>
              <a:t>only</a:t>
            </a:r>
            <a:r>
              <a:rPr lang="en-US" sz="2400" u="sng" dirty="0"/>
              <a:t> </a:t>
            </a:r>
            <a:r>
              <a:rPr lang="en-US" sz="2400" b="1" u="sng" dirty="0"/>
              <a:t>way</a:t>
            </a:r>
            <a:r>
              <a:rPr lang="en-US" sz="2400" dirty="0"/>
              <a:t> for you to check what is being computed and stored in memory at any given time.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Use it and abuse it</a:t>
            </a:r>
            <a:r>
              <a:rPr lang="en-US" sz="2400" dirty="0"/>
              <a:t>, to check what your program is doing!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189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dirty="0"/>
              <a:t>You should have downloaded a few files along with the lecture notes on </a:t>
            </a:r>
            <a:r>
              <a:rPr lang="en-US" dirty="0" err="1"/>
              <a:t>eDimension</a:t>
            </a:r>
            <a:r>
              <a:rPr lang="en-US" dirty="0"/>
              <a:t>.</a:t>
            </a:r>
          </a:p>
          <a:p>
            <a:r>
              <a:rPr lang="en-US" dirty="0"/>
              <a:t>More specifically, we will now use the </a:t>
            </a:r>
            <a:r>
              <a:rPr lang="en-US" b="1" dirty="0"/>
              <a:t>first_program.py </a:t>
            </a:r>
            <a:r>
              <a:rPr lang="en-US" dirty="0"/>
              <a:t>file.</a:t>
            </a:r>
          </a:p>
        </p:txBody>
      </p:sp>
    </p:spTree>
    <p:extLst>
      <p:ext uri="{BB962C8B-B14F-4D97-AF65-F5344CB8AC3E}">
        <p14:creationId xmlns:p14="http://schemas.microsoft.com/office/powerpoint/2010/main" val="23242976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dirty="0"/>
              <a:t>You should have downloaded a few files along with the lecture notes on </a:t>
            </a:r>
            <a:r>
              <a:rPr lang="en-US" dirty="0" err="1"/>
              <a:t>eDimension</a:t>
            </a:r>
            <a:r>
              <a:rPr lang="en-US" dirty="0"/>
              <a:t>.</a:t>
            </a:r>
          </a:p>
          <a:p>
            <a:r>
              <a:rPr lang="en-US" dirty="0"/>
              <a:t>More specifically, we will now use the </a:t>
            </a:r>
            <a:r>
              <a:rPr lang="en-US" b="1" dirty="0"/>
              <a:t>first_program.py </a:t>
            </a:r>
            <a:r>
              <a:rPr lang="en-US" dirty="0"/>
              <a:t>file.</a:t>
            </a:r>
          </a:p>
          <a:p>
            <a:r>
              <a:rPr lang="en-US" dirty="0"/>
              <a:t>Identify where your </a:t>
            </a:r>
            <a:r>
              <a:rPr lang="en-US" b="1" dirty="0"/>
              <a:t>first_program.py </a:t>
            </a:r>
            <a:r>
              <a:rPr lang="en-US" dirty="0"/>
              <a:t>file is currently located, before moving to the next slide.</a:t>
            </a:r>
          </a:p>
        </p:txBody>
      </p:sp>
    </p:spTree>
    <p:extLst>
      <p:ext uri="{BB962C8B-B14F-4D97-AF65-F5344CB8AC3E}">
        <p14:creationId xmlns:p14="http://schemas.microsoft.com/office/powerpoint/2010/main" val="226227191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/>
          <a:lstStyle/>
          <a:p>
            <a:r>
              <a:rPr lang="en-US" b="1" dirty="0"/>
              <a:t>Command (</a:t>
            </a:r>
            <a:r>
              <a:rPr lang="en-US" b="1" dirty="0" err="1"/>
              <a:t>dir</a:t>
            </a:r>
            <a:r>
              <a:rPr lang="en-US" b="1" dirty="0"/>
              <a:t>/ls): </a:t>
            </a: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dir</a:t>
            </a:r>
            <a:r>
              <a:rPr lang="en-US" b="1" dirty="0"/>
              <a:t> command </a:t>
            </a:r>
            <a:r>
              <a:rPr lang="en-US" dirty="0"/>
              <a:t>(or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  <a:r>
              <a:rPr lang="en-US" b="1" dirty="0"/>
              <a:t> command </a:t>
            </a:r>
            <a:r>
              <a:rPr lang="en-US" dirty="0"/>
              <a:t>in</a:t>
            </a:r>
            <a:r>
              <a:rPr lang="en-US" b="1" dirty="0"/>
              <a:t> </a:t>
            </a:r>
            <a:r>
              <a:rPr lang="en-US" dirty="0"/>
              <a:t>Mac</a:t>
            </a:r>
            <a:r>
              <a:rPr lang="en-US" b="1" dirty="0"/>
              <a:t> </a:t>
            </a:r>
            <a:r>
              <a:rPr lang="en-US" dirty="0"/>
              <a:t>OS/Linux) lists the folders and files in your current location.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FBD392-7996-4378-9C5E-7243044639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3141" b="16341"/>
          <a:stretch/>
        </p:blipFill>
        <p:spPr>
          <a:xfrm>
            <a:off x="6369538" y="2678131"/>
            <a:ext cx="5645156" cy="40040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1779EF-AECC-464B-9934-511AB147226D}"/>
              </a:ext>
            </a:extLst>
          </p:cNvPr>
          <p:cNvSpPr txBox="1"/>
          <p:nvPr/>
        </p:nvSpPr>
        <p:spPr>
          <a:xfrm>
            <a:off x="9018954" y="1509222"/>
            <a:ext cx="32824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Current location is C:\Users\matth\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93411E4-9D51-4A9C-87F4-536183BB8A0D}"/>
              </a:ext>
            </a:extLst>
          </p:cNvPr>
          <p:cNvSpPr/>
          <p:nvPr/>
        </p:nvSpPr>
        <p:spPr>
          <a:xfrm>
            <a:off x="7066747" y="1764213"/>
            <a:ext cx="1850607" cy="947725"/>
          </a:xfrm>
          <a:custGeom>
            <a:avLst/>
            <a:gdLst>
              <a:gd name="connsiteX0" fmla="*/ 1850607 w 1850607"/>
              <a:gd name="connsiteY0" fmla="*/ 56772 h 947725"/>
              <a:gd name="connsiteX1" fmla="*/ 248453 w 1850607"/>
              <a:gd name="connsiteY1" fmla="*/ 95849 h 947725"/>
              <a:gd name="connsiteX2" fmla="*/ 29622 w 1850607"/>
              <a:gd name="connsiteY2" fmla="*/ 947725 h 94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0607" h="947725">
                <a:moveTo>
                  <a:pt x="1850607" y="56772"/>
                </a:moveTo>
                <a:cubicBezTo>
                  <a:pt x="1201278" y="2064"/>
                  <a:pt x="551950" y="-52643"/>
                  <a:pt x="248453" y="95849"/>
                </a:cubicBezTo>
                <a:cubicBezTo>
                  <a:pt x="-55044" y="244341"/>
                  <a:pt x="-12711" y="596033"/>
                  <a:pt x="29622" y="947725"/>
                </a:cubicBezTo>
              </a:path>
            </a:pathLst>
          </a:custGeom>
          <a:noFill/>
          <a:ln w="5715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502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>
            <a:normAutofit/>
          </a:bodyPr>
          <a:lstStyle/>
          <a:p>
            <a:r>
              <a:rPr lang="en-US" b="1" dirty="0"/>
              <a:t>Command (</a:t>
            </a:r>
            <a:r>
              <a:rPr lang="en-US" b="1" dirty="0" err="1"/>
              <a:t>dir</a:t>
            </a:r>
            <a:r>
              <a:rPr lang="en-US" b="1" dirty="0"/>
              <a:t>/ls): </a:t>
            </a: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dir</a:t>
            </a:r>
            <a:r>
              <a:rPr lang="en-US" b="1" dirty="0"/>
              <a:t> command </a:t>
            </a:r>
            <a:r>
              <a:rPr lang="en-US" dirty="0"/>
              <a:t>(or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  <a:r>
              <a:rPr lang="en-US" b="1" dirty="0"/>
              <a:t> command </a:t>
            </a:r>
            <a:r>
              <a:rPr lang="en-US" dirty="0"/>
              <a:t>in</a:t>
            </a:r>
            <a:r>
              <a:rPr lang="en-US" b="1" dirty="0"/>
              <a:t> </a:t>
            </a:r>
            <a:r>
              <a:rPr lang="en-US" dirty="0"/>
              <a:t>Mac</a:t>
            </a:r>
            <a:r>
              <a:rPr lang="en-US" b="1" dirty="0"/>
              <a:t> </a:t>
            </a:r>
            <a:r>
              <a:rPr lang="en-US" dirty="0"/>
              <a:t>OS/Linux) lists the folders and files in your current location.</a:t>
            </a:r>
            <a:endParaRPr lang="en-US" b="1" dirty="0"/>
          </a:p>
          <a:p>
            <a:r>
              <a:rPr lang="en-US" b="1" dirty="0"/>
              <a:t>Command (cd):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cd</a:t>
            </a:r>
            <a:r>
              <a:rPr lang="en-US" b="1" dirty="0"/>
              <a:t> command </a:t>
            </a:r>
            <a:r>
              <a:rPr lang="en-US" dirty="0"/>
              <a:t>changes your current location to another folder, reachable from your current location in </a:t>
            </a:r>
            <a:r>
              <a:rPr lang="en-US" b="1" dirty="0" err="1"/>
              <a:t>dir</a:t>
            </a:r>
            <a:r>
              <a:rPr lang="en-US" b="1" dirty="0"/>
              <a:t>/ls</a:t>
            </a:r>
            <a:r>
              <a:rPr lang="en-US" dirty="0"/>
              <a:t>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FA9215-F13D-4D45-BC5A-969210928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2048" b="69448"/>
          <a:stretch/>
        </p:blipFill>
        <p:spPr>
          <a:xfrm>
            <a:off x="6553200" y="3429000"/>
            <a:ext cx="5449713" cy="2898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14A076-4582-42FF-8255-CCD2DB200906}"/>
              </a:ext>
            </a:extLst>
          </p:cNvPr>
          <p:cNvSpPr txBox="1"/>
          <p:nvPr/>
        </p:nvSpPr>
        <p:spPr>
          <a:xfrm>
            <a:off x="7047187" y="2082790"/>
            <a:ext cx="4824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Observe how the current location is changing every time.</a:t>
            </a:r>
          </a:p>
        </p:txBody>
      </p:sp>
    </p:spTree>
    <p:extLst>
      <p:ext uri="{BB962C8B-B14F-4D97-AF65-F5344CB8AC3E}">
        <p14:creationId xmlns:p14="http://schemas.microsoft.com/office/powerpoint/2010/main" val="36344312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89F71-E736-46AA-BA9E-8A8B879DC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Executing a .</a:t>
            </a:r>
            <a:r>
              <a:rPr lang="en-US" dirty="0" err="1"/>
              <a:t>py</a:t>
            </a:r>
            <a:r>
              <a:rPr lang="en-US" dirty="0"/>
              <a:t> file in 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56529"/>
          </a:xfrm>
        </p:spPr>
        <p:txBody>
          <a:bodyPr>
            <a:normAutofit/>
          </a:bodyPr>
          <a:lstStyle/>
          <a:p>
            <a:r>
              <a:rPr lang="en-US" b="1" dirty="0"/>
              <a:t>Command (</a:t>
            </a:r>
            <a:r>
              <a:rPr lang="en-US" b="1" dirty="0" err="1"/>
              <a:t>dir</a:t>
            </a:r>
            <a:r>
              <a:rPr lang="en-US" b="1" dirty="0"/>
              <a:t>/ls): </a:t>
            </a:r>
            <a:r>
              <a:rPr lang="en-US" dirty="0"/>
              <a:t>The </a:t>
            </a:r>
            <a:r>
              <a:rPr lang="en-US" b="1" dirty="0" err="1">
                <a:solidFill>
                  <a:srgbClr val="00B050"/>
                </a:solidFill>
              </a:rPr>
              <a:t>dir</a:t>
            </a:r>
            <a:r>
              <a:rPr lang="en-US" b="1" dirty="0"/>
              <a:t> command </a:t>
            </a:r>
            <a:r>
              <a:rPr lang="en-US" dirty="0"/>
              <a:t>(or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ls</a:t>
            </a:r>
            <a:r>
              <a:rPr lang="en-US" b="1" dirty="0"/>
              <a:t> command </a:t>
            </a:r>
            <a:r>
              <a:rPr lang="en-US" dirty="0"/>
              <a:t>in</a:t>
            </a:r>
            <a:r>
              <a:rPr lang="en-US" b="1" dirty="0"/>
              <a:t> </a:t>
            </a:r>
            <a:r>
              <a:rPr lang="en-US" dirty="0"/>
              <a:t>Mac</a:t>
            </a:r>
            <a:r>
              <a:rPr lang="en-US" b="1" dirty="0"/>
              <a:t> </a:t>
            </a:r>
            <a:r>
              <a:rPr lang="en-US" dirty="0"/>
              <a:t>OS/Linux) lists the folders and files in your current location.</a:t>
            </a:r>
            <a:endParaRPr lang="en-US" b="1" dirty="0"/>
          </a:p>
          <a:p>
            <a:r>
              <a:rPr lang="en-US" b="1" dirty="0"/>
              <a:t>Command (cd):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cd</a:t>
            </a:r>
            <a:r>
              <a:rPr lang="en-US" b="1" dirty="0"/>
              <a:t> command </a:t>
            </a:r>
            <a:r>
              <a:rPr lang="en-US" dirty="0"/>
              <a:t>changes your current location to another folder, reachable from your current location in </a:t>
            </a:r>
            <a:r>
              <a:rPr lang="en-US" b="1" dirty="0" err="1"/>
              <a:t>dir</a:t>
            </a:r>
            <a:r>
              <a:rPr lang="en-US" b="1" dirty="0"/>
              <a:t>/ls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the command “</a:t>
            </a:r>
            <a:r>
              <a:rPr lang="en-US" b="1" dirty="0"/>
              <a:t>cd ..” </a:t>
            </a:r>
            <a:r>
              <a:rPr lang="en-US" dirty="0"/>
              <a:t>moves you back one level.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2FA9215-F13D-4D45-BC5A-9692109288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2048" b="69448"/>
          <a:stretch/>
        </p:blipFill>
        <p:spPr>
          <a:xfrm>
            <a:off x="6553200" y="3429000"/>
            <a:ext cx="5449713" cy="289822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14A076-4582-42FF-8255-CCD2DB200906}"/>
              </a:ext>
            </a:extLst>
          </p:cNvPr>
          <p:cNvSpPr txBox="1"/>
          <p:nvPr/>
        </p:nvSpPr>
        <p:spPr>
          <a:xfrm>
            <a:off x="7047187" y="2082790"/>
            <a:ext cx="48242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Observe how the current location is changing every time.</a:t>
            </a:r>
          </a:p>
        </p:txBody>
      </p:sp>
    </p:spTree>
    <p:extLst>
      <p:ext uri="{BB962C8B-B14F-4D97-AF65-F5344CB8AC3E}">
        <p14:creationId xmlns:p14="http://schemas.microsoft.com/office/powerpoint/2010/main" val="41874733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818DA4-C09C-4BF9-8830-75391F690A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3199" y="5799013"/>
            <a:ext cx="11691815" cy="103163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4000" dirty="0">
                <a:solidFill>
                  <a:schemeClr val="accent2"/>
                </a:solidFill>
                <a:sym typeface="Wingdings" panose="05000000000000000000" pitchFamily="2" charset="2"/>
              </a:rPr>
              <a:t> </a:t>
            </a:r>
            <a:r>
              <a:rPr lang="en-US" sz="4000" dirty="0">
                <a:solidFill>
                  <a:schemeClr val="accent2"/>
                </a:solidFill>
              </a:rPr>
              <a:t>Now, use cd/</a:t>
            </a:r>
            <a:r>
              <a:rPr lang="en-US" sz="4000" dirty="0" err="1">
                <a:solidFill>
                  <a:schemeClr val="accent2"/>
                </a:solidFill>
              </a:rPr>
              <a:t>dir</a:t>
            </a:r>
            <a:r>
              <a:rPr lang="en-US" sz="4000" dirty="0">
                <a:solidFill>
                  <a:schemeClr val="accent2"/>
                </a:solidFill>
              </a:rPr>
              <a:t>/ls commands to move to the location of your </a:t>
            </a:r>
            <a:r>
              <a:rPr lang="en-US" sz="4000" b="1" dirty="0">
                <a:solidFill>
                  <a:schemeClr val="accent2"/>
                </a:solidFill>
              </a:rPr>
              <a:t>first_program.py </a:t>
            </a:r>
            <a:r>
              <a:rPr lang="en-US" sz="4000" dirty="0">
                <a:solidFill>
                  <a:schemeClr val="accent2"/>
                </a:solidFill>
              </a:rPr>
              <a:t>file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8AB381-1093-4985-8A95-78A1665620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2821" b="19590"/>
          <a:stretch/>
        </p:blipFill>
        <p:spPr>
          <a:xfrm>
            <a:off x="943707" y="155158"/>
            <a:ext cx="10304585" cy="548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8651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B1147-1FEF-41B6-86E7-CFD09022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your .</a:t>
            </a:r>
            <a:r>
              <a:rPr lang="en-US" dirty="0" err="1"/>
              <a:t>py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22025-2580-47A6-8ABE-0A6FEC975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r>
              <a:rPr lang="en-US" dirty="0"/>
              <a:t>Open your </a:t>
            </a:r>
            <a:r>
              <a:rPr lang="en-US" b="1" dirty="0"/>
              <a:t>first_program.py</a:t>
            </a:r>
            <a:r>
              <a:rPr lang="en-US" dirty="0"/>
              <a:t> file with any text editor (specifically do it by right clicking and asking to open with a text editor).</a:t>
            </a:r>
          </a:p>
          <a:p>
            <a:r>
              <a:rPr lang="en-US" dirty="0"/>
              <a:t>Recognize the code we used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82B52-8699-4F63-90EA-38D94C512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36410"/>
          <a:stretch/>
        </p:blipFill>
        <p:spPr>
          <a:xfrm>
            <a:off x="6322646" y="1932965"/>
            <a:ext cx="5676591" cy="225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95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7CD01-4D45-46C0-8971-12078C94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Edimension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AEAAE-0E86-4E11-A71C-C3BD522FB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Teaching materials</a:t>
            </a:r>
          </a:p>
          <a:p>
            <a:r>
              <a:rPr lang="en-US" dirty="0"/>
              <a:t>PPT/PDF contain the lecture materials (PPT preferred)</a:t>
            </a:r>
          </a:p>
          <a:p>
            <a:r>
              <a:rPr lang="en-US" dirty="0"/>
              <a:t>Activities notebooks and their answers</a:t>
            </a:r>
          </a:p>
          <a:p>
            <a:r>
              <a:rPr lang="en-US" dirty="0"/>
              <a:t>The teaching materials will be uploaded on </a:t>
            </a:r>
            <a:r>
              <a:rPr lang="en-US" dirty="0" err="1"/>
              <a:t>eDimension</a:t>
            </a:r>
            <a:r>
              <a:rPr lang="en-US" dirty="0"/>
              <a:t> and made available on the same day.</a:t>
            </a:r>
          </a:p>
          <a:p>
            <a:r>
              <a:rPr lang="en-US" dirty="0">
                <a:hlinkClick r:id="rId2"/>
              </a:rPr>
              <a:t>https://edimension.sutd.edu.sg/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4589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B1147-1FEF-41B6-86E7-CFD090221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Checking your .</a:t>
            </a:r>
            <a:r>
              <a:rPr lang="en-US" dirty="0" err="1"/>
              <a:t>py</a:t>
            </a:r>
            <a:r>
              <a:rPr lang="en-US" dirty="0"/>
              <a:t> file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522025-2580-47A6-8ABE-0A6FEC9754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r>
              <a:rPr lang="en-US" dirty="0"/>
              <a:t>Open your </a:t>
            </a:r>
            <a:r>
              <a:rPr lang="en-US" b="1" dirty="0"/>
              <a:t>first_program.py</a:t>
            </a:r>
            <a:r>
              <a:rPr lang="en-US" dirty="0"/>
              <a:t> file with any text editor (specifically do it by right clicking and asking to open with a text editor).</a:t>
            </a:r>
          </a:p>
          <a:p>
            <a:r>
              <a:rPr lang="en-US" dirty="0"/>
              <a:t>Recognize the code we used earlier.</a:t>
            </a:r>
          </a:p>
          <a:p>
            <a:r>
              <a:rPr lang="en-US" dirty="0"/>
              <a:t>Later on, you can run the code in the </a:t>
            </a:r>
            <a:r>
              <a:rPr lang="en-US" b="1" dirty="0"/>
              <a:t>first_program.py</a:t>
            </a:r>
            <a:r>
              <a:rPr lang="en-US" dirty="0"/>
              <a:t> file, all at once, by typing the following command in your console</a:t>
            </a:r>
          </a:p>
          <a:p>
            <a:pPr marL="0" indent="0" algn="ctr">
              <a:buNone/>
            </a:pPr>
            <a:r>
              <a:rPr lang="en-US" b="1" dirty="0" err="1"/>
              <a:t>py</a:t>
            </a:r>
            <a:r>
              <a:rPr lang="en-US" b="1" dirty="0"/>
              <a:t> first_program.py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82B52-8699-4F63-90EA-38D94C5123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36410"/>
          <a:stretch/>
        </p:blipFill>
        <p:spPr>
          <a:xfrm>
            <a:off x="6322646" y="1932965"/>
            <a:ext cx="5676591" cy="22560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5AEB72-4F26-4D1A-A6C3-37BF587152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75590"/>
          <a:stretch/>
        </p:blipFill>
        <p:spPr>
          <a:xfrm>
            <a:off x="6322646" y="5042388"/>
            <a:ext cx="5676591" cy="86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4038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Typing code in a text editor and running it from console is not exactly convenient…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10462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Typing code in a text editor and running it from console is not exactly convenient…</a:t>
            </a:r>
          </a:p>
          <a:p>
            <a:endParaRPr lang="en-US" dirty="0"/>
          </a:p>
          <a:p>
            <a:r>
              <a:rPr lang="en-US" b="1" dirty="0"/>
              <a:t>Suggestion: </a:t>
            </a:r>
            <a:r>
              <a:rPr lang="en-US" dirty="0"/>
              <a:t>we should use an </a:t>
            </a:r>
            <a:r>
              <a:rPr lang="en-US" b="1" dirty="0"/>
              <a:t>Interactive Development Environment (IDE)</a:t>
            </a:r>
            <a:r>
              <a:rPr lang="en-US" dirty="0"/>
              <a:t>, which makes the coding easier for 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888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b="1" dirty="0"/>
              <a:t>Problem: </a:t>
            </a:r>
            <a:r>
              <a:rPr lang="en-US" dirty="0"/>
              <a:t>Typing code in a text editor and running it from console is not exactly convenient…</a:t>
            </a:r>
          </a:p>
          <a:p>
            <a:endParaRPr lang="en-US" dirty="0"/>
          </a:p>
          <a:p>
            <a:r>
              <a:rPr lang="en-US" b="1" dirty="0"/>
              <a:t>Suggestion: </a:t>
            </a:r>
            <a:r>
              <a:rPr lang="en-US" dirty="0"/>
              <a:t>we should use an </a:t>
            </a:r>
            <a:r>
              <a:rPr lang="en-US" b="1" dirty="0"/>
              <a:t>Interactive Development Environment (IDE)</a:t>
            </a:r>
            <a:r>
              <a:rPr lang="en-US" dirty="0"/>
              <a:t>, which makes the coding easier for us.</a:t>
            </a:r>
          </a:p>
          <a:p>
            <a:endParaRPr lang="en-US" dirty="0"/>
          </a:p>
          <a:p>
            <a:r>
              <a:rPr lang="en-US" dirty="0"/>
              <a:t>In this course, I suggest to use </a:t>
            </a:r>
            <a:r>
              <a:rPr lang="en-US" b="1" dirty="0" err="1"/>
              <a:t>Jupyter</a:t>
            </a:r>
            <a:r>
              <a:rPr lang="en-US" dirty="0"/>
              <a:t> </a:t>
            </a:r>
            <a:r>
              <a:rPr lang="en-US" b="1" dirty="0"/>
              <a:t>Notebook</a:t>
            </a:r>
            <a:r>
              <a:rPr lang="en-US" dirty="0"/>
              <a:t>, but you might look online for other IDEs if you want!</a:t>
            </a:r>
          </a:p>
        </p:txBody>
      </p:sp>
    </p:spTree>
    <p:extLst>
      <p:ext uri="{BB962C8B-B14F-4D97-AF65-F5344CB8AC3E}">
        <p14:creationId xmlns:p14="http://schemas.microsoft.com/office/powerpoint/2010/main" val="4570413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Return to your console, </a:t>
            </a:r>
            <a:r>
              <a:rPr lang="en-US" b="1" dirty="0"/>
              <a:t>outside</a:t>
            </a:r>
            <a:r>
              <a:rPr lang="en-US" dirty="0"/>
              <a:t> of the Python environment (use </a:t>
            </a:r>
            <a:r>
              <a:rPr lang="en-US" b="1" dirty="0"/>
              <a:t>quit() </a:t>
            </a:r>
            <a:r>
              <a:rPr lang="en-US" dirty="0"/>
              <a:t>if needed).</a:t>
            </a:r>
          </a:p>
        </p:txBody>
      </p:sp>
    </p:spTree>
    <p:extLst>
      <p:ext uri="{BB962C8B-B14F-4D97-AF65-F5344CB8AC3E}">
        <p14:creationId xmlns:p14="http://schemas.microsoft.com/office/powerpoint/2010/main" val="7466624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Return to your console, </a:t>
            </a:r>
            <a:r>
              <a:rPr lang="en-US" b="1" dirty="0"/>
              <a:t>outside</a:t>
            </a:r>
            <a:r>
              <a:rPr lang="en-US" dirty="0"/>
              <a:t> of the Python environment (use </a:t>
            </a:r>
            <a:r>
              <a:rPr lang="en-US" b="1" dirty="0"/>
              <a:t>quit() </a:t>
            </a:r>
            <a:r>
              <a:rPr lang="en-US" dirty="0"/>
              <a:t>if needed).</a:t>
            </a:r>
          </a:p>
          <a:p>
            <a:r>
              <a:rPr lang="en-US" dirty="0"/>
              <a:t>Type </a:t>
            </a:r>
            <a:r>
              <a:rPr lang="en-US" b="1" dirty="0" err="1"/>
              <a:t>py</a:t>
            </a:r>
            <a:r>
              <a:rPr lang="en-US" b="1" dirty="0"/>
              <a:t> –m notebook</a:t>
            </a:r>
            <a:r>
              <a:rPr lang="en-US" dirty="0"/>
              <a:t>, and press enter to submit and call the </a:t>
            </a:r>
            <a:r>
              <a:rPr lang="en-US" b="1" dirty="0"/>
              <a:t>Python</a:t>
            </a:r>
            <a:r>
              <a:rPr lang="en-US" dirty="0"/>
              <a:t> </a:t>
            </a:r>
            <a:r>
              <a:rPr lang="en-US" b="1" dirty="0"/>
              <a:t>notebook</a:t>
            </a:r>
            <a:r>
              <a:rPr lang="en-US" dirty="0"/>
              <a:t> </a:t>
            </a:r>
            <a:r>
              <a:rPr lang="en-US" b="1" dirty="0"/>
              <a:t>module</a:t>
            </a:r>
            <a:r>
              <a:rPr lang="en-US" dirty="0"/>
              <a:t> (-m notebook)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3D3CB-ED21-49F4-B513-C1730E3B3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1731" b="74974"/>
          <a:stretch/>
        </p:blipFill>
        <p:spPr>
          <a:xfrm>
            <a:off x="6674339" y="1348886"/>
            <a:ext cx="4859283" cy="20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9149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Return to your console, </a:t>
            </a:r>
            <a:r>
              <a:rPr lang="en-US" b="1" dirty="0"/>
              <a:t>outside</a:t>
            </a:r>
            <a:r>
              <a:rPr lang="en-US" dirty="0"/>
              <a:t> of the Python environment (use </a:t>
            </a:r>
            <a:r>
              <a:rPr lang="en-US" b="1" dirty="0"/>
              <a:t>quit() </a:t>
            </a:r>
            <a:r>
              <a:rPr lang="en-US" dirty="0"/>
              <a:t>if needed).</a:t>
            </a:r>
          </a:p>
          <a:p>
            <a:r>
              <a:rPr lang="en-US" dirty="0"/>
              <a:t>Type </a:t>
            </a:r>
            <a:r>
              <a:rPr lang="en-US" b="1" dirty="0" err="1"/>
              <a:t>py</a:t>
            </a:r>
            <a:r>
              <a:rPr lang="en-US" b="1" dirty="0"/>
              <a:t> –m notebook</a:t>
            </a:r>
            <a:r>
              <a:rPr lang="en-US" dirty="0"/>
              <a:t>, and press enter to submit and call the </a:t>
            </a:r>
            <a:r>
              <a:rPr lang="en-US" b="1" dirty="0"/>
              <a:t>Python</a:t>
            </a:r>
            <a:r>
              <a:rPr lang="en-US" dirty="0"/>
              <a:t> </a:t>
            </a:r>
            <a:r>
              <a:rPr lang="en-US" b="1" dirty="0"/>
              <a:t>notebook</a:t>
            </a:r>
            <a:r>
              <a:rPr lang="en-US" dirty="0"/>
              <a:t> </a:t>
            </a:r>
            <a:r>
              <a:rPr lang="en-US" b="1" dirty="0"/>
              <a:t>module</a:t>
            </a:r>
            <a:r>
              <a:rPr lang="en-US" dirty="0"/>
              <a:t> (-m notebook)</a:t>
            </a:r>
            <a:endParaRPr lang="en-US" b="1" dirty="0"/>
          </a:p>
          <a:p>
            <a:r>
              <a:rPr lang="en-US" b="1" dirty="0"/>
              <a:t>It should open a notebook window/tab in your web browser.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23D3CB-ED21-49F4-B513-C1730E3B3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31731" b="74974"/>
          <a:stretch/>
        </p:blipFill>
        <p:spPr>
          <a:xfrm>
            <a:off x="6674339" y="1348886"/>
            <a:ext cx="4859283" cy="2080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D888F-E59B-4A3B-9A87-156FAAF229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b="16103"/>
          <a:stretch/>
        </p:blipFill>
        <p:spPr>
          <a:xfrm>
            <a:off x="6352021" y="3653131"/>
            <a:ext cx="5628963" cy="295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0555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Notebooks are a more convenient way to program on Python.</a:t>
            </a:r>
          </a:p>
          <a:p>
            <a:r>
              <a:rPr lang="en-US" dirty="0"/>
              <a:t>They provide an explorer to navigate to a folder of your choice.</a:t>
            </a:r>
          </a:p>
          <a:p>
            <a:r>
              <a:rPr lang="en-US" dirty="0"/>
              <a:t>Move to the folder where the code you downloaded is.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9D0E34-D719-4998-8BE9-DA764D37E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30462"/>
          <a:stretch/>
        </p:blipFill>
        <p:spPr>
          <a:xfrm>
            <a:off x="5924062" y="1187939"/>
            <a:ext cx="6096000" cy="264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944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Notebooks provide a mixed combination of</a:t>
            </a:r>
          </a:p>
          <a:p>
            <a:pPr lvl="1"/>
            <a:r>
              <a:rPr lang="en-US" b="1" dirty="0"/>
              <a:t>text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Markdown language)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code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Python, these blocks have a “In […]” on their left side).</a:t>
            </a:r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D591C-B6FF-44B4-9B23-B1C9B0CFB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14038" b="20733"/>
          <a:stretch/>
        </p:blipFill>
        <p:spPr>
          <a:xfrm>
            <a:off x="6019800" y="1580417"/>
            <a:ext cx="5942872" cy="40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989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2AC00-7578-4F3E-8530-67249E4BD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Python from an IDE, such as a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AE9FCF-652B-4E8C-B1C6-0F905264B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19052"/>
          </a:xfrm>
        </p:spPr>
        <p:txBody>
          <a:bodyPr>
            <a:normAutofit/>
          </a:bodyPr>
          <a:lstStyle/>
          <a:p>
            <a:r>
              <a:rPr lang="en-US" dirty="0"/>
              <a:t>Notebooks provide a mixed combination of</a:t>
            </a:r>
          </a:p>
          <a:p>
            <a:pPr lvl="1"/>
            <a:r>
              <a:rPr lang="en-US" b="1" dirty="0"/>
              <a:t>text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Markdown language)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code</a:t>
            </a:r>
            <a:r>
              <a:rPr lang="en-US" dirty="0"/>
              <a:t> </a:t>
            </a:r>
            <a:r>
              <a:rPr lang="en-US" b="1" dirty="0"/>
              <a:t>blocks</a:t>
            </a:r>
            <a:r>
              <a:rPr lang="en-US" dirty="0"/>
              <a:t> (in Python, these blocks have a “In […]” on their left side).</a:t>
            </a:r>
          </a:p>
          <a:p>
            <a:r>
              <a:rPr lang="en-US" dirty="0"/>
              <a:t>Try executing a cell of code by selecting it and pressing </a:t>
            </a:r>
            <a:r>
              <a:rPr lang="en-US" b="1" dirty="0" err="1"/>
              <a:t>Shift+Enter</a:t>
            </a:r>
            <a:r>
              <a:rPr lang="en-US" dirty="0"/>
              <a:t>!</a:t>
            </a:r>
          </a:p>
          <a:p>
            <a:r>
              <a:rPr lang="en-US" dirty="0"/>
              <a:t>A lot more convenient isn’t it?</a:t>
            </a:r>
          </a:p>
          <a:p>
            <a:endParaRPr lang="en-US" dirty="0"/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CD591C-B6FF-44B4-9B23-B1C9B0CFB7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14038" b="20733"/>
          <a:stretch/>
        </p:blipFill>
        <p:spPr>
          <a:xfrm>
            <a:off x="6019800" y="1580417"/>
            <a:ext cx="5942872" cy="40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493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Homeworks</a:t>
            </a:r>
            <a:r>
              <a:rPr lang="en-US" dirty="0"/>
              <a:t>, extras and 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7DC2BE-3EB1-4FA5-A4A9-E126392F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b="1" dirty="0"/>
              <a:t>In-class activities: </a:t>
            </a:r>
            <a:r>
              <a:rPr lang="en-US" dirty="0"/>
              <a:t>activities, done together during online lessons.</a:t>
            </a:r>
            <a:br>
              <a:rPr lang="en-US" dirty="0"/>
            </a:br>
            <a:r>
              <a:rPr lang="en-US" dirty="0"/>
              <a:t>Solutions are provided on other notebooks.</a:t>
            </a:r>
          </a:p>
          <a:p>
            <a:r>
              <a:rPr lang="en-US" b="1" dirty="0" err="1"/>
              <a:t>Homeworks</a:t>
            </a:r>
            <a:r>
              <a:rPr lang="en-US" b="1" dirty="0"/>
              <a:t>? </a:t>
            </a:r>
            <a:r>
              <a:rPr lang="en-US" dirty="0"/>
              <a:t>Nope.</a:t>
            </a:r>
          </a:p>
          <a:p>
            <a:pPr marL="0" indent="0">
              <a:buNone/>
            </a:pPr>
            <a:r>
              <a:rPr lang="en-US" dirty="0"/>
              <a:t>But</a:t>
            </a:r>
          </a:p>
          <a:p>
            <a:r>
              <a:rPr lang="en-US" b="1" dirty="0"/>
              <a:t>Extra practice: </a:t>
            </a:r>
            <a:r>
              <a:rPr lang="en-US" dirty="0"/>
              <a:t>basic exercises and notions, to practice the concepts seen in class a bit more.</a:t>
            </a:r>
          </a:p>
          <a:p>
            <a:r>
              <a:rPr lang="en-US" b="1" dirty="0"/>
              <a:t>Extra challenges: </a:t>
            </a:r>
            <a:r>
              <a:rPr lang="en-US" dirty="0"/>
              <a:t>advanced versions of the activities discussed in class.</a:t>
            </a:r>
          </a:p>
          <a:p>
            <a:r>
              <a:rPr lang="en-US" dirty="0"/>
              <a:t>None of them are mandatory.</a:t>
            </a:r>
            <a:br>
              <a:rPr lang="en-US" dirty="0"/>
            </a:br>
            <a:r>
              <a:rPr lang="en-US" dirty="0"/>
              <a:t>Solutions are provided (except for challenges!)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09300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CF88-D6E4-496E-A6DF-293DCF62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A0775-860C-4676-AA29-9B7B31DE0ED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Let us consider a </a:t>
            </a:r>
            <a:r>
              <a:rPr lang="en-US" b="1" dirty="0"/>
              <a:t>second task: </a:t>
            </a:r>
            <a:r>
              <a:rPr lang="en-US" dirty="0"/>
              <a:t>compute the area of a circle with radius 10.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Open the second notebook.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757AFC-7DA6-4C42-A026-E48E8C25D7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9615" b="14803"/>
          <a:stretch/>
        </p:blipFill>
        <p:spPr>
          <a:xfrm>
            <a:off x="6096000" y="1887598"/>
            <a:ext cx="6004143" cy="39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891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CCF88-D6E4-496E-A6DF-293DCF62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A0775-860C-4676-AA29-9B7B31DE0ED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US" dirty="0"/>
                  <a:t>Let us consider a </a:t>
                </a:r>
                <a:r>
                  <a:rPr lang="en-US" b="1" dirty="0"/>
                  <a:t>second task: </a:t>
                </a:r>
                <a:r>
                  <a:rPr lang="en-US" dirty="0"/>
                  <a:t>compute the area of a circle with radius 10.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Open the second notebook.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/>
                  <a:t>Note: </a:t>
                </a:r>
                <a:r>
                  <a:rPr lang="en-US" dirty="0"/>
                  <a:t>in computer science, the multiplication operation is denoted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lang="en-US" dirty="0"/>
                  <a:t>, not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90A0775-860C-4676-AA29-9B7B31DE0E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118" t="-2241" r="-3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D757AFC-7DA6-4C42-A026-E48E8C25D7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9615" b="14803"/>
          <a:stretch/>
        </p:blipFill>
        <p:spPr>
          <a:xfrm>
            <a:off x="6096000" y="1887598"/>
            <a:ext cx="6004143" cy="39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30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0E92-E129-4392-B6EB-C1EEB8A0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task: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FF61-8E91-492E-9292-5750CCE36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32569" cy="4351338"/>
          </a:xfrm>
        </p:spPr>
        <p:txBody>
          <a:bodyPr/>
          <a:lstStyle/>
          <a:p>
            <a:r>
              <a:rPr lang="en-US" dirty="0"/>
              <a:t>While the task seems easy mathematically speaking, we have a problem…</a:t>
            </a:r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We need the value of pi.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0D189-EE7C-4B8A-BB8C-0AD4434BD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8141" b="27180"/>
          <a:stretch/>
        </p:blipFill>
        <p:spPr>
          <a:xfrm>
            <a:off x="6096000" y="1523999"/>
            <a:ext cx="5952194" cy="42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969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80E92-E129-4392-B6EB-C1EEB8A0E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second task: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AFF61-8E91-492E-9292-5750CCE36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632569" cy="4351338"/>
          </a:xfrm>
        </p:spPr>
        <p:txBody>
          <a:bodyPr/>
          <a:lstStyle/>
          <a:p>
            <a:r>
              <a:rPr lang="en-US" dirty="0"/>
              <a:t>While the task seems easy mathematically speaking, we have a problem…</a:t>
            </a:r>
          </a:p>
          <a:p>
            <a:pPr marL="0" indent="0" algn="ctr">
              <a:buNone/>
            </a:pPr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b="1" dirty="0"/>
              <a:t>We need the value of pi.</a:t>
            </a:r>
          </a:p>
          <a:p>
            <a:endParaRPr lang="en-US" dirty="0"/>
          </a:p>
          <a:p>
            <a:r>
              <a:rPr lang="en-US" dirty="0"/>
              <a:t>We could create a variable named pi and assign it the value 3.14, but it is better (and more accurate) to retrieve it from a </a:t>
            </a:r>
            <a:r>
              <a:rPr lang="en-US" b="1" dirty="0"/>
              <a:t>package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70D189-EE7C-4B8A-BB8C-0AD4434BD9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r="18141" b="27180"/>
          <a:stretch/>
        </p:blipFill>
        <p:spPr>
          <a:xfrm>
            <a:off x="6096000" y="1523999"/>
            <a:ext cx="5952194" cy="425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98339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C0625-66F3-4C2A-A120-35E7CDBC8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By default, Python is a simple yet powerful calculator, which can only perform basic calculations (additions, multiplications, etc.)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567CD23-0202-43A7-8319-32A0AB240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77224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9872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C0625-66F3-4C2A-A120-35E7CDBC82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/>
          <a:lstStyle/>
          <a:p>
            <a:r>
              <a:rPr lang="en-US" dirty="0"/>
              <a:t>By default, Python is a simple yet powerful calculator, which can only perform basic calculations (additions, multiplications, etc.)</a:t>
            </a:r>
          </a:p>
          <a:p>
            <a:r>
              <a:rPr lang="en-US" dirty="0"/>
              <a:t>If we need more advanced concepts, we need to </a:t>
            </a:r>
            <a:r>
              <a:rPr lang="en-US" b="1" dirty="0"/>
              <a:t>import</a:t>
            </a:r>
            <a:r>
              <a:rPr lang="en-US" dirty="0"/>
              <a:t> them from a </a:t>
            </a:r>
            <a:r>
              <a:rPr lang="en-US" b="1" dirty="0"/>
              <a:t>package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D36E6064-580F-4B9A-8C6B-DF8D23A75C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77224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54643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</p:spPr>
            <p:txBody>
              <a:bodyPr/>
              <a:lstStyle/>
              <a:p>
                <a:r>
                  <a:rPr lang="en-US" dirty="0"/>
                  <a:t>By default, Python is a simple yet powerful calculator, which can only perform basic calculations (additions, multiplications, etc.)</a:t>
                </a:r>
              </a:p>
              <a:p>
                <a:r>
                  <a:rPr lang="en-US" dirty="0"/>
                  <a:t>If we need more advanced concepts, we need to </a:t>
                </a:r>
                <a:r>
                  <a:rPr lang="en-US" b="1" dirty="0"/>
                  <a:t>import</a:t>
                </a:r>
                <a:r>
                  <a:rPr lang="en-US" dirty="0"/>
                  <a:t> them from a </a:t>
                </a:r>
                <a:r>
                  <a:rPr lang="en-US" b="1" dirty="0"/>
                  <a:t>package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b="1" dirty="0"/>
                  <a:t>Import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adding a specific button to your calculator.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  <a:blipFill>
                <a:blip r:embed="rId2"/>
                <a:stretch>
                  <a:fillRect l="-2118" t="-1998" r="-3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>
            <a:extLst>
              <a:ext uri="{FF2B5EF4-FFF2-40B4-BE49-F238E27FC236}">
                <a16:creationId xmlns:a16="http://schemas.microsoft.com/office/drawing/2014/main" id="{AF08E6AB-F54F-444E-8290-5F07946FE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20" t="16193" r="7143" b="16735"/>
          <a:stretch/>
        </p:blipFill>
        <p:spPr bwMode="auto">
          <a:xfrm>
            <a:off x="7329853" y="3134724"/>
            <a:ext cx="3963378" cy="3688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DA7664E-D951-4796-8ADC-BEA0A3D45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800" y="277224"/>
            <a:ext cx="1905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9742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06CB-7AF7-48AC-BC87-12A0B9010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from a Python package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</p:spPr>
            <p:txBody>
              <a:bodyPr/>
              <a:lstStyle/>
              <a:p>
                <a:r>
                  <a:rPr lang="en-US" dirty="0"/>
                  <a:t>By default, Python is a simple yet powerful calculator, which can only perform basic calculations (additions, multiplications, etc.)</a:t>
                </a:r>
              </a:p>
              <a:p>
                <a:r>
                  <a:rPr lang="en-US" dirty="0"/>
                  <a:t>If we need more advanced concepts, we need to </a:t>
                </a:r>
                <a:r>
                  <a:rPr lang="en-US" b="1" dirty="0"/>
                  <a:t>import</a:t>
                </a:r>
                <a:r>
                  <a:rPr lang="en-US" dirty="0"/>
                  <a:t> them from a </a:t>
                </a:r>
                <a:r>
                  <a:rPr lang="en-US" b="1" dirty="0"/>
                  <a:t>package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b="1" dirty="0"/>
                  <a:t>Import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dirty="0"/>
                  <a:t> adding a set of buttons/functions to your calculator.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3C0625-66F3-4C2A-A120-35E7CDBC82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4879975"/>
              </a:xfrm>
              <a:blipFill>
                <a:blip r:embed="rId2"/>
                <a:stretch>
                  <a:fillRect l="-2118" t="-1998" r="-3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13EA99-D2A1-4B6F-963E-152C92ECEA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 r="18369" b="38256"/>
          <a:stretch/>
        </p:blipFill>
        <p:spPr>
          <a:xfrm>
            <a:off x="6455505" y="2368060"/>
            <a:ext cx="5650289" cy="344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846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1A3978-C86E-2C6D-E421-4651C21D2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59" y="1435426"/>
            <a:ext cx="9457481" cy="54225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F990C2-F246-688E-1FA4-647891FAC9FD}"/>
              </a:ext>
            </a:extLst>
          </p:cNvPr>
          <p:cNvSpPr txBox="1"/>
          <p:nvPr/>
        </p:nvSpPr>
        <p:spPr>
          <a:xfrm>
            <a:off x="1754552" y="302531"/>
            <a:ext cx="86828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By the way, this means that you do not need your calculator anymore, welcome to the real world.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21145378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0648DE3-5788-490B-B6CE-18AFF7DA4B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Congratulations, you now have a Python-compatible machine, ready to run!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3C0017B-BAC4-4918-8E1D-D26659ADF2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Feel free to play around a bit more if you want!</a:t>
            </a:r>
          </a:p>
        </p:txBody>
      </p:sp>
      <p:pic>
        <p:nvPicPr>
          <p:cNvPr id="7" name="Picture 4" descr="Python Logo Download - AI - All Vector Logo">
            <a:extLst>
              <a:ext uri="{FF2B5EF4-FFF2-40B4-BE49-F238E27FC236}">
                <a16:creationId xmlns:a16="http://schemas.microsoft.com/office/drawing/2014/main" id="{6F98F84E-A376-4C3E-B0D0-6CF451141A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1" b="30544"/>
          <a:stretch/>
        </p:blipFill>
        <p:spPr bwMode="auto">
          <a:xfrm>
            <a:off x="2560294" y="4368557"/>
            <a:ext cx="7071411" cy="178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973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75B36-BDEE-4D79-8F66-69A2C23E2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 twist: GAMIFICATION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49E03-0341-470D-AB73-BD2570B1A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219" y="1825624"/>
            <a:ext cx="11566687" cy="49522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i="1" dirty="0"/>
              <a:t>“Games are a good way of thinking about real problems. I use games in all my courses […] because things you have played with are things you remember.”</a:t>
            </a:r>
            <a:endParaRPr lang="en-US" sz="2800" dirty="0"/>
          </a:p>
          <a:p>
            <a:pPr marL="0" indent="0" algn="ctr">
              <a:buNone/>
            </a:pPr>
            <a:r>
              <a:rPr lang="en-US" sz="2800" i="1" dirty="0"/>
              <a:t> </a:t>
            </a:r>
            <a:r>
              <a:rPr lang="en-US" sz="2800" dirty="0"/>
              <a:t>- Jarrett Walker, international consultant in public transit network design.</a:t>
            </a:r>
            <a:br>
              <a:rPr lang="en-US" sz="2800" dirty="0"/>
            </a:br>
            <a:r>
              <a:rPr lang="en-US" sz="2800" dirty="0"/>
              <a:t>(He also has a fantastic blog about using strategy and planning games, like </a:t>
            </a:r>
            <a:r>
              <a:rPr lang="en-US" sz="2800" dirty="0" err="1"/>
              <a:t>MiniMetro</a:t>
            </a:r>
            <a:r>
              <a:rPr lang="en-US" sz="2800" dirty="0"/>
              <a:t> and SimCity to explain and understand notions of transportation network and city design)</a:t>
            </a:r>
            <a:br>
              <a:rPr lang="en-US" sz="2800" dirty="0"/>
            </a:br>
            <a:r>
              <a:rPr lang="en-GB" dirty="0">
                <a:hlinkClick r:id="rId2"/>
              </a:rPr>
              <a:t>http://humantransit.org/2014/12/learning-how-transit-works-from-mini-metro.html</a:t>
            </a:r>
            <a:endParaRPr lang="en-GB" sz="2800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612090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we have seen</a:t>
            </a:r>
          </a:p>
          <a:p>
            <a:r>
              <a:rPr lang="en-US" dirty="0"/>
              <a:t>What is programming?</a:t>
            </a:r>
          </a:p>
          <a:p>
            <a:r>
              <a:rPr lang="en-US" dirty="0"/>
              <a:t>Programming Languages and why we will use Python.</a:t>
            </a:r>
          </a:p>
          <a:p>
            <a:r>
              <a:rPr lang="en-US" dirty="0"/>
              <a:t>Installing Python, extra packages and IDEs.</a:t>
            </a:r>
          </a:p>
          <a:p>
            <a:r>
              <a:rPr lang="en-US" dirty="0"/>
              <a:t>Test run to confirm everything works.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If you were able to execute the two codes (in console and </a:t>
            </a:r>
            <a:r>
              <a:rPr lang="en-US" dirty="0" err="1"/>
              <a:t>Jupyter</a:t>
            </a:r>
            <a:r>
              <a:rPr lang="en-US" dirty="0"/>
              <a:t> Notebooks): you are officially done for today.</a:t>
            </a:r>
          </a:p>
          <a:p>
            <a:pPr marL="0" indent="0">
              <a:buNone/>
            </a:pP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Let me </a:t>
            </a:r>
            <a:r>
              <a:rPr lang="en-US" b="1"/>
              <a:t>know ASAP if </a:t>
            </a:r>
            <a:r>
              <a:rPr lang="en-US" b="1" dirty="0"/>
              <a:t>you have encountered technical issues and we will try to fix them together.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5173</Words>
  <Application>Microsoft Office PowerPoint</Application>
  <PresentationFormat>Widescreen</PresentationFormat>
  <Paragraphs>468</Paragraphs>
  <Slides>90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90</vt:i4>
      </vt:variant>
    </vt:vector>
  </HeadingPairs>
  <TitlesOfParts>
    <vt:vector size="96" baseType="lpstr">
      <vt:lpstr>Arial</vt:lpstr>
      <vt:lpstr>Calibri</vt:lpstr>
      <vt:lpstr>Calibri Light</vt:lpstr>
      <vt:lpstr>Cambria Math</vt:lpstr>
      <vt:lpstr>Wingdings</vt:lpstr>
      <vt:lpstr>Office Theme</vt:lpstr>
      <vt:lpstr>ILP 2023 – W1S1 Getting started</vt:lpstr>
      <vt:lpstr>A quick word about me</vt:lpstr>
      <vt:lpstr>Outline (Week1, Session1 – W1S1)</vt:lpstr>
      <vt:lpstr>Objectives of this Summer School</vt:lpstr>
      <vt:lpstr>Topics</vt:lpstr>
      <vt:lpstr>Topics</vt:lpstr>
      <vt:lpstr>Edimension</vt:lpstr>
      <vt:lpstr>Homeworks, extras and exams</vt:lpstr>
      <vt:lpstr>Plot twist: GAMIFICATION</vt:lpstr>
      <vt:lpstr>Plot twist: GAMIFICATION</vt:lpstr>
      <vt:lpstr>Plot twist: GAMIFICATION</vt:lpstr>
      <vt:lpstr>Survey</vt:lpstr>
      <vt:lpstr>Programming: definition</vt:lpstr>
      <vt:lpstr>Programming: definition</vt:lpstr>
      <vt:lpstr>Programming: some analogies</vt:lpstr>
      <vt:lpstr>Programming: some analogies</vt:lpstr>
      <vt:lpstr>Algorithm: definition</vt:lpstr>
      <vt:lpstr>The life of a programmer</vt:lpstr>
      <vt:lpstr>Quick question</vt:lpstr>
      <vt:lpstr>Quick question</vt:lpstr>
      <vt:lpstr>The “father” of computer science</vt:lpstr>
      <vt:lpstr>The “father” of computer science</vt:lpstr>
      <vt:lpstr>The “father” of computer science</vt:lpstr>
      <vt:lpstr>About your computer</vt:lpstr>
      <vt:lpstr>About your computer</vt:lpstr>
      <vt:lpstr>About your computer</vt:lpstr>
      <vt:lpstr>About your computer</vt:lpstr>
      <vt:lpstr>The Von Neumann architecture</vt:lpstr>
      <vt:lpstr>The Von Neumann architecture</vt:lpstr>
      <vt:lpstr>The Von Neumann architecture</vt:lpstr>
      <vt:lpstr>The Von Neumann architecture</vt:lpstr>
      <vt:lpstr>The problem of dealing with binary and the need for programming languages</vt:lpstr>
      <vt:lpstr>The problem of dealing with binary and the need for programming languages</vt:lpstr>
      <vt:lpstr>The problem of dealing with binary and the need for programming languages</vt:lpstr>
      <vt:lpstr>The problem of dealing with binary and the need for programming languages</vt:lpstr>
      <vt:lpstr>Python: what is it?</vt:lpstr>
      <vt:lpstr>Why learn Python?</vt:lpstr>
      <vt:lpstr>Why learn Python?</vt:lpstr>
      <vt:lpstr>Installing Python</vt:lpstr>
      <vt:lpstr>The Console/Terminal/Shell/Bash</vt:lpstr>
      <vt:lpstr>The Console/Terminal/Shell/Bash</vt:lpstr>
      <vt:lpstr>The Console/Terminal/Shell/Bash</vt:lpstr>
      <vt:lpstr>Opening a console (Windows)</vt:lpstr>
      <vt:lpstr>Opening a console (Windows – option 2)</vt:lpstr>
      <vt:lpstr>Opening a console (Mac OS)</vt:lpstr>
      <vt:lpstr>OS mode vs. Python mode</vt:lpstr>
      <vt:lpstr>OS mode vs. Python mode</vt:lpstr>
      <vt:lpstr>OS mode vs. Python mode</vt:lpstr>
      <vt:lpstr>Your first run of Python!</vt:lpstr>
      <vt:lpstr>Your first run of Python!</vt:lpstr>
      <vt:lpstr>Installing &amp; updating packages in Python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Our first program!</vt:lpstr>
      <vt:lpstr>Matt’s Great advice #1</vt:lpstr>
      <vt:lpstr>Executing a .py file in console mode</vt:lpstr>
      <vt:lpstr>Executing a .py file in console mode</vt:lpstr>
      <vt:lpstr>Executing a .py file in console mode</vt:lpstr>
      <vt:lpstr>Executing a .py file in console mode</vt:lpstr>
      <vt:lpstr>Executing a .py file in console mode</vt:lpstr>
      <vt:lpstr>PowerPoint Presentation</vt:lpstr>
      <vt:lpstr>Checking your .py file</vt:lpstr>
      <vt:lpstr>Checking your .py file</vt:lpstr>
      <vt:lpstr>Running Python from an IDE</vt:lpstr>
      <vt:lpstr>Running Python from an IDE</vt:lpstr>
      <vt:lpstr>Running Python from an IDE</vt:lpstr>
      <vt:lpstr>Running Python from an IDE, such as a Jupyter Notebook</vt:lpstr>
      <vt:lpstr>Running Python from an IDE, such as a Jupyter Notebook</vt:lpstr>
      <vt:lpstr>Running Python from an IDE, such as a Jupyter Notebook</vt:lpstr>
      <vt:lpstr>Running Python from an IDE, such as a Jupyter Notebook</vt:lpstr>
      <vt:lpstr>Running Python from an IDE, such as a Jupyter Notebook</vt:lpstr>
      <vt:lpstr>Running Python from an IDE, such as a Jupyter Notebook</vt:lpstr>
      <vt:lpstr>Our second task</vt:lpstr>
      <vt:lpstr>Our second task</vt:lpstr>
      <vt:lpstr>Our second task: problem</vt:lpstr>
      <vt:lpstr>Our second task: problem</vt:lpstr>
      <vt:lpstr>Importing from a Python package</vt:lpstr>
      <vt:lpstr>Importing from a Python package</vt:lpstr>
      <vt:lpstr>Importing from a Python package</vt:lpstr>
      <vt:lpstr>Importing from a Python package</vt:lpstr>
      <vt:lpstr>PowerPoint Presentation</vt:lpstr>
      <vt:lpstr>Congratulations, you now have a Python-compatible machine, ready to run!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177</cp:revision>
  <dcterms:created xsi:type="dcterms:W3CDTF">2020-05-19T08:08:47Z</dcterms:created>
  <dcterms:modified xsi:type="dcterms:W3CDTF">2023-08-08T06:47:40Z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2023-07-10T04:47:45Z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6ca5afbd-6d78-4369-a326-041c6daef23e</vt:lpwstr>
  </property>
  <property fmtid="{D5CDD505-2E9C-101B-9397-08002B2CF9AE}" pid="8" name="MSIP_Label_be298231-ee28-4c9e-9ffa-238d0040efda_ContentBits">
    <vt:lpwstr>0</vt:lpwstr>
  </property>
</Properties>
</file>